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355" r:id="rId2"/>
    <p:sldId id="304" r:id="rId3"/>
    <p:sldId id="362" r:id="rId4"/>
    <p:sldId id="306" r:id="rId5"/>
    <p:sldId id="351" r:id="rId6"/>
    <p:sldId id="352" r:id="rId7"/>
    <p:sldId id="346" r:id="rId8"/>
    <p:sldId id="353" r:id="rId9"/>
    <p:sldId id="347" r:id="rId10"/>
    <p:sldId id="287" r:id="rId11"/>
    <p:sldId id="348" r:id="rId12"/>
    <p:sldId id="349" r:id="rId13"/>
    <p:sldId id="316" r:id="rId14"/>
    <p:sldId id="361" r:id="rId15"/>
    <p:sldId id="303" r:id="rId16"/>
    <p:sldId id="319" r:id="rId17"/>
    <p:sldId id="320" r:id="rId18"/>
    <p:sldId id="322" r:id="rId19"/>
    <p:sldId id="323" r:id="rId20"/>
    <p:sldId id="265" r:id="rId21"/>
    <p:sldId id="326" r:id="rId22"/>
    <p:sldId id="327" r:id="rId23"/>
    <p:sldId id="328" r:id="rId24"/>
    <p:sldId id="329" r:id="rId25"/>
    <p:sldId id="330" r:id="rId26"/>
    <p:sldId id="331" r:id="rId27"/>
    <p:sldId id="333" r:id="rId28"/>
    <p:sldId id="334" r:id="rId29"/>
    <p:sldId id="337" r:id="rId30"/>
    <p:sldId id="354" r:id="rId31"/>
    <p:sldId id="340" r:id="rId32"/>
    <p:sldId id="341" r:id="rId33"/>
    <p:sldId id="342" r:id="rId34"/>
    <p:sldId id="343" r:id="rId35"/>
    <p:sldId id="344" r:id="rId36"/>
    <p:sldId id="360" r:id="rId37"/>
    <p:sldId id="257" r:id="rId38"/>
    <p:sldId id="259" r:id="rId39"/>
    <p:sldId id="260" r:id="rId40"/>
    <p:sldId id="356" r:id="rId41"/>
    <p:sldId id="357" r:id="rId42"/>
    <p:sldId id="358" r:id="rId43"/>
    <p:sldId id="264" r:id="rId44"/>
    <p:sldId id="359" r:id="rId45"/>
    <p:sldId id="263" r:id="rId46"/>
    <p:sldId id="364" r:id="rId47"/>
    <p:sldId id="269" r:id="rId48"/>
    <p:sldId id="279" r:id="rId49"/>
    <p:sldId id="271" r:id="rId50"/>
    <p:sldId id="270" r:id="rId51"/>
    <p:sldId id="272" r:id="rId52"/>
    <p:sldId id="262" r:id="rId53"/>
    <p:sldId id="302"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43" autoAdjust="0"/>
    <p:restoredTop sz="94660"/>
  </p:normalViewPr>
  <p:slideViewPr>
    <p:cSldViewPr snapToGrid="0">
      <p:cViewPr>
        <p:scale>
          <a:sx n="60" d="100"/>
          <a:sy n="60" d="100"/>
        </p:scale>
        <p:origin x="1352" y="19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7FA1A5-660D-4158-8976-3D43F4AC419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3A15A8B-B4A6-415D-8C79-CE3A7FB0F0CD}">
      <dgm:prSet/>
      <dgm:spPr/>
      <dgm:t>
        <a:bodyPr/>
        <a:lstStyle/>
        <a:p>
          <a:pPr>
            <a:lnSpc>
              <a:spcPct val="100000"/>
            </a:lnSpc>
          </a:pPr>
          <a:r>
            <a:rPr lang="en-US"/>
            <a:t>Background about the acceleration in HD research</a:t>
          </a:r>
        </a:p>
      </dgm:t>
    </dgm:pt>
    <dgm:pt modelId="{3F142B7C-E5C8-4BCE-8B41-5A358142C3A7}" type="parTrans" cxnId="{678C84CB-0C10-485A-8F39-20477A2DEB10}">
      <dgm:prSet/>
      <dgm:spPr/>
      <dgm:t>
        <a:bodyPr/>
        <a:lstStyle/>
        <a:p>
          <a:endParaRPr lang="en-US"/>
        </a:p>
      </dgm:t>
    </dgm:pt>
    <dgm:pt modelId="{F80674C5-B387-4BCF-927D-F73F37B16F18}" type="sibTrans" cxnId="{678C84CB-0C10-485A-8F39-20477A2DEB10}">
      <dgm:prSet/>
      <dgm:spPr/>
      <dgm:t>
        <a:bodyPr/>
        <a:lstStyle/>
        <a:p>
          <a:endParaRPr lang="en-US"/>
        </a:p>
      </dgm:t>
    </dgm:pt>
    <dgm:pt modelId="{1F70DC65-FAE4-4BE8-B416-CDE1E9711DB5}">
      <dgm:prSet/>
      <dgm:spPr/>
      <dgm:t>
        <a:bodyPr/>
        <a:lstStyle/>
        <a:p>
          <a:pPr>
            <a:lnSpc>
              <a:spcPct val="100000"/>
            </a:lnSpc>
          </a:pPr>
          <a:r>
            <a:rPr lang="en-US"/>
            <a:t>Three important current trials </a:t>
          </a:r>
        </a:p>
      </dgm:t>
    </dgm:pt>
    <dgm:pt modelId="{7437A6DF-8BBE-4EC1-9833-F084DB37D760}" type="parTrans" cxnId="{70D645B9-1AE6-441D-AE62-7C2A84732339}">
      <dgm:prSet/>
      <dgm:spPr/>
      <dgm:t>
        <a:bodyPr/>
        <a:lstStyle/>
        <a:p>
          <a:endParaRPr lang="en-US"/>
        </a:p>
      </dgm:t>
    </dgm:pt>
    <dgm:pt modelId="{0F45E483-D680-4F68-9F17-DF24532AB18E}" type="sibTrans" cxnId="{70D645B9-1AE6-441D-AE62-7C2A84732339}">
      <dgm:prSet/>
      <dgm:spPr/>
      <dgm:t>
        <a:bodyPr/>
        <a:lstStyle/>
        <a:p>
          <a:endParaRPr lang="en-US"/>
        </a:p>
      </dgm:t>
    </dgm:pt>
    <dgm:pt modelId="{849A4EC3-0098-4466-9FFE-DEC71DDEA800}">
      <dgm:prSet/>
      <dgm:spPr/>
      <dgm:t>
        <a:bodyPr/>
        <a:lstStyle/>
        <a:p>
          <a:pPr>
            <a:lnSpc>
              <a:spcPct val="100000"/>
            </a:lnSpc>
          </a:pPr>
          <a:r>
            <a:rPr lang="en-US" dirty="0"/>
            <a:t>Two important new HD studies</a:t>
          </a:r>
        </a:p>
      </dgm:t>
    </dgm:pt>
    <dgm:pt modelId="{DE821804-6B2E-4BB6-969C-1C4AC98DCBE4}" type="parTrans" cxnId="{ED3F4F7B-543D-43CF-9271-D524681FCAA3}">
      <dgm:prSet/>
      <dgm:spPr/>
      <dgm:t>
        <a:bodyPr/>
        <a:lstStyle/>
        <a:p>
          <a:endParaRPr lang="en-US"/>
        </a:p>
      </dgm:t>
    </dgm:pt>
    <dgm:pt modelId="{D27DE717-2299-4915-988D-C55124CF695F}" type="sibTrans" cxnId="{ED3F4F7B-543D-43CF-9271-D524681FCAA3}">
      <dgm:prSet/>
      <dgm:spPr/>
      <dgm:t>
        <a:bodyPr/>
        <a:lstStyle/>
        <a:p>
          <a:endParaRPr lang="en-US"/>
        </a:p>
      </dgm:t>
    </dgm:pt>
    <dgm:pt modelId="{832122A8-3295-4DE7-BA70-209FFB89200F}" type="pres">
      <dgm:prSet presAssocID="{3D7FA1A5-660D-4158-8976-3D43F4AC4191}" presName="root" presStyleCnt="0">
        <dgm:presLayoutVars>
          <dgm:dir/>
          <dgm:resizeHandles val="exact"/>
        </dgm:presLayoutVars>
      </dgm:prSet>
      <dgm:spPr/>
    </dgm:pt>
    <dgm:pt modelId="{52881A9D-3D85-41D4-A478-670003000ED4}" type="pres">
      <dgm:prSet presAssocID="{83A15A8B-B4A6-415D-8C79-CE3A7FB0F0CD}" presName="compNode" presStyleCnt="0"/>
      <dgm:spPr/>
    </dgm:pt>
    <dgm:pt modelId="{19306995-EADD-4CC0-9AF2-7DC08AA44A27}" type="pres">
      <dgm:prSet presAssocID="{83A15A8B-B4A6-415D-8C79-CE3A7FB0F0CD}" presName="bgRect" presStyleLbl="bgShp" presStyleIdx="0" presStyleCnt="3"/>
      <dgm:spPr/>
    </dgm:pt>
    <dgm:pt modelId="{ACE3A06B-9D02-4493-B6C9-E5BAF50BDA51}" type="pres">
      <dgm:prSet presAssocID="{83A15A8B-B4A6-415D-8C79-CE3A7FB0F0C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16CA2B86-DCDD-4E62-B310-D596E5DE9951}" type="pres">
      <dgm:prSet presAssocID="{83A15A8B-B4A6-415D-8C79-CE3A7FB0F0CD}" presName="spaceRect" presStyleCnt="0"/>
      <dgm:spPr/>
    </dgm:pt>
    <dgm:pt modelId="{E3C8DFCE-5258-49C7-B344-4F40699E6C54}" type="pres">
      <dgm:prSet presAssocID="{83A15A8B-B4A6-415D-8C79-CE3A7FB0F0CD}" presName="parTx" presStyleLbl="revTx" presStyleIdx="0" presStyleCnt="3">
        <dgm:presLayoutVars>
          <dgm:chMax val="0"/>
          <dgm:chPref val="0"/>
        </dgm:presLayoutVars>
      </dgm:prSet>
      <dgm:spPr/>
    </dgm:pt>
    <dgm:pt modelId="{593116DD-29D0-4EA4-9764-1BC09DC7D09A}" type="pres">
      <dgm:prSet presAssocID="{F80674C5-B387-4BCF-927D-F73F37B16F18}" presName="sibTrans" presStyleCnt="0"/>
      <dgm:spPr/>
    </dgm:pt>
    <dgm:pt modelId="{1D235D22-281A-435A-B165-4DA408E9BB01}" type="pres">
      <dgm:prSet presAssocID="{1F70DC65-FAE4-4BE8-B416-CDE1E9711DB5}" presName="compNode" presStyleCnt="0"/>
      <dgm:spPr/>
    </dgm:pt>
    <dgm:pt modelId="{2926999F-1446-4BBB-9546-FEEE9C553B06}" type="pres">
      <dgm:prSet presAssocID="{1F70DC65-FAE4-4BE8-B416-CDE1E9711DB5}" presName="bgRect" presStyleLbl="bgShp" presStyleIdx="1" presStyleCnt="3"/>
      <dgm:spPr/>
    </dgm:pt>
    <dgm:pt modelId="{ABE760FB-6AAF-45AC-9AD8-B1AF57AB2B57}" type="pres">
      <dgm:prSet presAssocID="{1F70DC65-FAE4-4BE8-B416-CDE1E9711DB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tical disc"/>
        </a:ext>
      </dgm:extLst>
    </dgm:pt>
    <dgm:pt modelId="{12BFBC6D-61D4-4A11-B8DE-31AEE740517D}" type="pres">
      <dgm:prSet presAssocID="{1F70DC65-FAE4-4BE8-B416-CDE1E9711DB5}" presName="spaceRect" presStyleCnt="0"/>
      <dgm:spPr/>
    </dgm:pt>
    <dgm:pt modelId="{B4ED4DBC-F700-4713-8DD3-2CFEA0CEEE83}" type="pres">
      <dgm:prSet presAssocID="{1F70DC65-FAE4-4BE8-B416-CDE1E9711DB5}" presName="parTx" presStyleLbl="revTx" presStyleIdx="1" presStyleCnt="3">
        <dgm:presLayoutVars>
          <dgm:chMax val="0"/>
          <dgm:chPref val="0"/>
        </dgm:presLayoutVars>
      </dgm:prSet>
      <dgm:spPr/>
    </dgm:pt>
    <dgm:pt modelId="{555AC0EA-797B-4E39-B47D-D2CDB9884195}" type="pres">
      <dgm:prSet presAssocID="{0F45E483-D680-4F68-9F17-DF24532AB18E}" presName="sibTrans" presStyleCnt="0"/>
      <dgm:spPr/>
    </dgm:pt>
    <dgm:pt modelId="{45413D60-FB26-4AA3-B99F-861C0B1B6053}" type="pres">
      <dgm:prSet presAssocID="{849A4EC3-0098-4466-9FFE-DEC71DDEA800}" presName="compNode" presStyleCnt="0"/>
      <dgm:spPr/>
    </dgm:pt>
    <dgm:pt modelId="{76406B8D-2E8C-4649-83FE-97EC4BC519E3}" type="pres">
      <dgm:prSet presAssocID="{849A4EC3-0098-4466-9FFE-DEC71DDEA800}" presName="bgRect" presStyleLbl="bgShp" presStyleIdx="2" presStyleCnt="3"/>
      <dgm:spPr/>
    </dgm:pt>
    <dgm:pt modelId="{E50FED1F-DA88-4F30-9C37-BDCA885FFBA4}" type="pres">
      <dgm:prSet presAssocID="{849A4EC3-0098-4466-9FFE-DEC71DDEA8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jector screen"/>
        </a:ext>
      </dgm:extLst>
    </dgm:pt>
    <dgm:pt modelId="{80BA9062-95F1-42C9-815A-FDBFF0BD5BAB}" type="pres">
      <dgm:prSet presAssocID="{849A4EC3-0098-4466-9FFE-DEC71DDEA800}" presName="spaceRect" presStyleCnt="0"/>
      <dgm:spPr/>
    </dgm:pt>
    <dgm:pt modelId="{F10D0287-B006-4095-9A22-55892EDE83A6}" type="pres">
      <dgm:prSet presAssocID="{849A4EC3-0098-4466-9FFE-DEC71DDEA800}" presName="parTx" presStyleLbl="revTx" presStyleIdx="2" presStyleCnt="3">
        <dgm:presLayoutVars>
          <dgm:chMax val="0"/>
          <dgm:chPref val="0"/>
        </dgm:presLayoutVars>
      </dgm:prSet>
      <dgm:spPr/>
    </dgm:pt>
  </dgm:ptLst>
  <dgm:cxnLst>
    <dgm:cxn modelId="{EC14B800-2ED5-477C-8B69-1A8F8C45E77F}" type="presOf" srcId="{3D7FA1A5-660D-4158-8976-3D43F4AC4191}" destId="{832122A8-3295-4DE7-BA70-209FFB89200F}" srcOrd="0" destOrd="0" presId="urn:microsoft.com/office/officeart/2018/2/layout/IconVerticalSolidList"/>
    <dgm:cxn modelId="{ED3F4F7B-543D-43CF-9271-D524681FCAA3}" srcId="{3D7FA1A5-660D-4158-8976-3D43F4AC4191}" destId="{849A4EC3-0098-4466-9FFE-DEC71DDEA800}" srcOrd="2" destOrd="0" parTransId="{DE821804-6B2E-4BB6-969C-1C4AC98DCBE4}" sibTransId="{D27DE717-2299-4915-988D-C55124CF695F}"/>
    <dgm:cxn modelId="{47D96D8A-6882-4D2A-928B-F40DFB8A45A2}" type="presOf" srcId="{849A4EC3-0098-4466-9FFE-DEC71DDEA800}" destId="{F10D0287-B006-4095-9A22-55892EDE83A6}" srcOrd="0" destOrd="0" presId="urn:microsoft.com/office/officeart/2018/2/layout/IconVerticalSolidList"/>
    <dgm:cxn modelId="{70D645B9-1AE6-441D-AE62-7C2A84732339}" srcId="{3D7FA1A5-660D-4158-8976-3D43F4AC4191}" destId="{1F70DC65-FAE4-4BE8-B416-CDE1E9711DB5}" srcOrd="1" destOrd="0" parTransId="{7437A6DF-8BBE-4EC1-9833-F084DB37D760}" sibTransId="{0F45E483-D680-4F68-9F17-DF24532AB18E}"/>
    <dgm:cxn modelId="{508EF0BA-664E-42FD-A861-87FD64429B9F}" type="presOf" srcId="{83A15A8B-B4A6-415D-8C79-CE3A7FB0F0CD}" destId="{E3C8DFCE-5258-49C7-B344-4F40699E6C54}" srcOrd="0" destOrd="0" presId="urn:microsoft.com/office/officeart/2018/2/layout/IconVerticalSolidList"/>
    <dgm:cxn modelId="{B0C42FCA-FE36-4E71-B72C-DB2ECFF58BE2}" type="presOf" srcId="{1F70DC65-FAE4-4BE8-B416-CDE1E9711DB5}" destId="{B4ED4DBC-F700-4713-8DD3-2CFEA0CEEE83}" srcOrd="0" destOrd="0" presId="urn:microsoft.com/office/officeart/2018/2/layout/IconVerticalSolidList"/>
    <dgm:cxn modelId="{678C84CB-0C10-485A-8F39-20477A2DEB10}" srcId="{3D7FA1A5-660D-4158-8976-3D43F4AC4191}" destId="{83A15A8B-B4A6-415D-8C79-CE3A7FB0F0CD}" srcOrd="0" destOrd="0" parTransId="{3F142B7C-E5C8-4BCE-8B41-5A358142C3A7}" sibTransId="{F80674C5-B387-4BCF-927D-F73F37B16F18}"/>
    <dgm:cxn modelId="{E533B1F8-4902-4AF2-9202-50FD79263626}" type="presParOf" srcId="{832122A8-3295-4DE7-BA70-209FFB89200F}" destId="{52881A9D-3D85-41D4-A478-670003000ED4}" srcOrd="0" destOrd="0" presId="urn:microsoft.com/office/officeart/2018/2/layout/IconVerticalSolidList"/>
    <dgm:cxn modelId="{1D925F40-4DE2-483F-BA55-EF7D525D9F55}" type="presParOf" srcId="{52881A9D-3D85-41D4-A478-670003000ED4}" destId="{19306995-EADD-4CC0-9AF2-7DC08AA44A27}" srcOrd="0" destOrd="0" presId="urn:microsoft.com/office/officeart/2018/2/layout/IconVerticalSolidList"/>
    <dgm:cxn modelId="{2637B507-9332-4CBE-B3BE-023DCFD663F1}" type="presParOf" srcId="{52881A9D-3D85-41D4-A478-670003000ED4}" destId="{ACE3A06B-9D02-4493-B6C9-E5BAF50BDA51}" srcOrd="1" destOrd="0" presId="urn:microsoft.com/office/officeart/2018/2/layout/IconVerticalSolidList"/>
    <dgm:cxn modelId="{8992B9D6-A1E3-48E3-828B-3C4AC98A912D}" type="presParOf" srcId="{52881A9D-3D85-41D4-A478-670003000ED4}" destId="{16CA2B86-DCDD-4E62-B310-D596E5DE9951}" srcOrd="2" destOrd="0" presId="urn:microsoft.com/office/officeart/2018/2/layout/IconVerticalSolidList"/>
    <dgm:cxn modelId="{36615BCD-BE90-4245-9A89-7686CEE32985}" type="presParOf" srcId="{52881A9D-3D85-41D4-A478-670003000ED4}" destId="{E3C8DFCE-5258-49C7-B344-4F40699E6C54}" srcOrd="3" destOrd="0" presId="urn:microsoft.com/office/officeart/2018/2/layout/IconVerticalSolidList"/>
    <dgm:cxn modelId="{B104A525-6B2F-434B-A90A-1996DC60991F}" type="presParOf" srcId="{832122A8-3295-4DE7-BA70-209FFB89200F}" destId="{593116DD-29D0-4EA4-9764-1BC09DC7D09A}" srcOrd="1" destOrd="0" presId="urn:microsoft.com/office/officeart/2018/2/layout/IconVerticalSolidList"/>
    <dgm:cxn modelId="{8E195989-3A75-4394-9E51-B028ECF93079}" type="presParOf" srcId="{832122A8-3295-4DE7-BA70-209FFB89200F}" destId="{1D235D22-281A-435A-B165-4DA408E9BB01}" srcOrd="2" destOrd="0" presId="urn:microsoft.com/office/officeart/2018/2/layout/IconVerticalSolidList"/>
    <dgm:cxn modelId="{9CAC0665-158D-40EE-AC25-3711E8B4891A}" type="presParOf" srcId="{1D235D22-281A-435A-B165-4DA408E9BB01}" destId="{2926999F-1446-4BBB-9546-FEEE9C553B06}" srcOrd="0" destOrd="0" presId="urn:microsoft.com/office/officeart/2018/2/layout/IconVerticalSolidList"/>
    <dgm:cxn modelId="{FAF818D8-808A-471D-B040-EC09E48A4B73}" type="presParOf" srcId="{1D235D22-281A-435A-B165-4DA408E9BB01}" destId="{ABE760FB-6AAF-45AC-9AD8-B1AF57AB2B57}" srcOrd="1" destOrd="0" presId="urn:microsoft.com/office/officeart/2018/2/layout/IconVerticalSolidList"/>
    <dgm:cxn modelId="{F082F9E1-D2CE-4B80-AD0A-0B0ECD0D9C72}" type="presParOf" srcId="{1D235D22-281A-435A-B165-4DA408E9BB01}" destId="{12BFBC6D-61D4-4A11-B8DE-31AEE740517D}" srcOrd="2" destOrd="0" presId="urn:microsoft.com/office/officeart/2018/2/layout/IconVerticalSolidList"/>
    <dgm:cxn modelId="{D342A11F-2BB5-4AC7-899A-6F122172AB69}" type="presParOf" srcId="{1D235D22-281A-435A-B165-4DA408E9BB01}" destId="{B4ED4DBC-F700-4713-8DD3-2CFEA0CEEE83}" srcOrd="3" destOrd="0" presId="urn:microsoft.com/office/officeart/2018/2/layout/IconVerticalSolidList"/>
    <dgm:cxn modelId="{403014E6-F3B6-413A-8B74-9F17464FEF86}" type="presParOf" srcId="{832122A8-3295-4DE7-BA70-209FFB89200F}" destId="{555AC0EA-797B-4E39-B47D-D2CDB9884195}" srcOrd="3" destOrd="0" presId="urn:microsoft.com/office/officeart/2018/2/layout/IconVerticalSolidList"/>
    <dgm:cxn modelId="{E9605B87-FFF8-4633-AAE2-D2A49400B433}" type="presParOf" srcId="{832122A8-3295-4DE7-BA70-209FFB89200F}" destId="{45413D60-FB26-4AA3-B99F-861C0B1B6053}" srcOrd="4" destOrd="0" presId="urn:microsoft.com/office/officeart/2018/2/layout/IconVerticalSolidList"/>
    <dgm:cxn modelId="{4E9025F8-682C-4BAB-9CE1-D761FEB9A8E0}" type="presParOf" srcId="{45413D60-FB26-4AA3-B99F-861C0B1B6053}" destId="{76406B8D-2E8C-4649-83FE-97EC4BC519E3}" srcOrd="0" destOrd="0" presId="urn:microsoft.com/office/officeart/2018/2/layout/IconVerticalSolidList"/>
    <dgm:cxn modelId="{E4CD1C66-E500-4C6D-9B57-235324CF3C67}" type="presParOf" srcId="{45413D60-FB26-4AA3-B99F-861C0B1B6053}" destId="{E50FED1F-DA88-4F30-9C37-BDCA885FFBA4}" srcOrd="1" destOrd="0" presId="urn:microsoft.com/office/officeart/2018/2/layout/IconVerticalSolidList"/>
    <dgm:cxn modelId="{3F204898-520D-4EAB-BEB0-38FCB74D7D05}" type="presParOf" srcId="{45413D60-FB26-4AA3-B99F-861C0B1B6053}" destId="{80BA9062-95F1-42C9-815A-FDBFF0BD5BAB}" srcOrd="2" destOrd="0" presId="urn:microsoft.com/office/officeart/2018/2/layout/IconVerticalSolidList"/>
    <dgm:cxn modelId="{9B9D918A-14B0-4810-A7FB-AC4CDEB6A3CD}" type="presParOf" srcId="{45413D60-FB26-4AA3-B99F-861C0B1B6053}" destId="{F10D0287-B006-4095-9A22-55892EDE83A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69FD51-253B-43E2-8848-3FD1938720F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FEFD4E5-3D12-4189-829D-3029FDCA4DFE}">
      <dgm:prSet/>
      <dgm:spPr/>
      <dgm:t>
        <a:bodyPr/>
        <a:lstStyle/>
        <a:p>
          <a:r>
            <a:rPr lang="en-US" dirty="0"/>
            <a:t>Developing the approach</a:t>
          </a:r>
        </a:p>
      </dgm:t>
    </dgm:pt>
    <dgm:pt modelId="{38EFD3F1-8A2A-41B0-BC18-390CB48030B3}" type="parTrans" cxnId="{3E7D5EDC-815C-4210-9FC5-54C86BAE7D23}">
      <dgm:prSet/>
      <dgm:spPr/>
      <dgm:t>
        <a:bodyPr/>
        <a:lstStyle/>
        <a:p>
          <a:endParaRPr lang="en-US"/>
        </a:p>
      </dgm:t>
    </dgm:pt>
    <dgm:pt modelId="{C0337764-C536-4109-B9E0-CF45D0FEE2DE}" type="sibTrans" cxnId="{3E7D5EDC-815C-4210-9FC5-54C86BAE7D23}">
      <dgm:prSet/>
      <dgm:spPr/>
      <dgm:t>
        <a:bodyPr/>
        <a:lstStyle/>
        <a:p>
          <a:endParaRPr lang="en-US"/>
        </a:p>
      </dgm:t>
    </dgm:pt>
    <dgm:pt modelId="{69C982AA-0EFB-4331-8511-08BEB6AA2FB0}">
      <dgm:prSet/>
      <dgm:spPr/>
      <dgm:t>
        <a:bodyPr/>
        <a:lstStyle/>
        <a:p>
          <a:r>
            <a:rPr lang="en-US" dirty="0"/>
            <a:t>Delivering the treatment to the brain</a:t>
          </a:r>
        </a:p>
      </dgm:t>
    </dgm:pt>
    <dgm:pt modelId="{A7A70FAF-B916-498D-9344-E961F08B6FA2}" type="parTrans" cxnId="{0B0E8AAD-118F-4AF0-90E9-C9B9C09B9327}">
      <dgm:prSet/>
      <dgm:spPr/>
      <dgm:t>
        <a:bodyPr/>
        <a:lstStyle/>
        <a:p>
          <a:endParaRPr lang="en-US"/>
        </a:p>
      </dgm:t>
    </dgm:pt>
    <dgm:pt modelId="{BE31D5C9-7306-4BFD-A641-6347FB78F4FC}" type="sibTrans" cxnId="{0B0E8AAD-118F-4AF0-90E9-C9B9C09B9327}">
      <dgm:prSet/>
      <dgm:spPr/>
      <dgm:t>
        <a:bodyPr/>
        <a:lstStyle/>
        <a:p>
          <a:endParaRPr lang="en-US"/>
        </a:p>
      </dgm:t>
    </dgm:pt>
    <dgm:pt modelId="{64333486-347D-4594-82C4-2D4351C8824E}">
      <dgm:prSet/>
      <dgm:spPr/>
      <dgm:t>
        <a:bodyPr/>
        <a:lstStyle/>
        <a:p>
          <a:r>
            <a:rPr lang="en-US" dirty="0"/>
            <a:t>Anticipating side effects</a:t>
          </a:r>
        </a:p>
      </dgm:t>
    </dgm:pt>
    <dgm:pt modelId="{8F0085BB-C390-4424-8E9E-0BE286E4638D}" type="parTrans" cxnId="{733BF750-2ACF-484E-AE53-5A530B01CFDB}">
      <dgm:prSet/>
      <dgm:spPr/>
      <dgm:t>
        <a:bodyPr/>
        <a:lstStyle/>
        <a:p>
          <a:endParaRPr lang="en-US"/>
        </a:p>
      </dgm:t>
    </dgm:pt>
    <dgm:pt modelId="{D6EFCE0E-0B63-4FE7-B4F7-2F27E35F5C59}" type="sibTrans" cxnId="{733BF750-2ACF-484E-AE53-5A530B01CFDB}">
      <dgm:prSet/>
      <dgm:spPr/>
      <dgm:t>
        <a:bodyPr/>
        <a:lstStyle/>
        <a:p>
          <a:endParaRPr lang="en-US"/>
        </a:p>
      </dgm:t>
    </dgm:pt>
    <dgm:pt modelId="{677FB49E-8AC1-4521-8607-0A81FA7A3D7B}">
      <dgm:prSet/>
      <dgm:spPr/>
      <dgm:t>
        <a:bodyPr/>
        <a:lstStyle/>
        <a:p>
          <a:r>
            <a:rPr lang="en-US" dirty="0"/>
            <a:t>Measuring effectiveness</a:t>
          </a:r>
        </a:p>
      </dgm:t>
    </dgm:pt>
    <dgm:pt modelId="{245D4B63-5DEC-4515-BF37-E52ECA8CD9DE}" type="parTrans" cxnId="{3F06B176-3922-4561-8E17-E10ACA0359CA}">
      <dgm:prSet/>
      <dgm:spPr/>
      <dgm:t>
        <a:bodyPr/>
        <a:lstStyle/>
        <a:p>
          <a:endParaRPr lang="en-US"/>
        </a:p>
      </dgm:t>
    </dgm:pt>
    <dgm:pt modelId="{E4DF2D4E-AC6C-43FF-86EF-06B63265BBAB}" type="sibTrans" cxnId="{3F06B176-3922-4561-8E17-E10ACA0359CA}">
      <dgm:prSet/>
      <dgm:spPr/>
      <dgm:t>
        <a:bodyPr/>
        <a:lstStyle/>
        <a:p>
          <a:endParaRPr lang="en-US"/>
        </a:p>
      </dgm:t>
    </dgm:pt>
    <dgm:pt modelId="{56254A91-0129-4713-B612-613CFEEA1C07}" type="pres">
      <dgm:prSet presAssocID="{DB69FD51-253B-43E2-8848-3FD1938720FC}" presName="linear" presStyleCnt="0">
        <dgm:presLayoutVars>
          <dgm:animLvl val="lvl"/>
          <dgm:resizeHandles val="exact"/>
        </dgm:presLayoutVars>
      </dgm:prSet>
      <dgm:spPr/>
    </dgm:pt>
    <dgm:pt modelId="{AB7EA24E-3899-4056-9B76-AE93AC6A4F67}" type="pres">
      <dgm:prSet presAssocID="{7FEFD4E5-3D12-4189-829D-3029FDCA4DFE}" presName="parentText" presStyleLbl="node1" presStyleIdx="0" presStyleCnt="4">
        <dgm:presLayoutVars>
          <dgm:chMax val="0"/>
          <dgm:bulletEnabled val="1"/>
        </dgm:presLayoutVars>
      </dgm:prSet>
      <dgm:spPr/>
    </dgm:pt>
    <dgm:pt modelId="{5967BB7B-A45E-48A5-A1AD-E17BA931DC94}" type="pres">
      <dgm:prSet presAssocID="{C0337764-C536-4109-B9E0-CF45D0FEE2DE}" presName="spacer" presStyleCnt="0"/>
      <dgm:spPr/>
    </dgm:pt>
    <dgm:pt modelId="{7FB73AF8-EA71-4E8D-A0E0-D4E6FDB83627}" type="pres">
      <dgm:prSet presAssocID="{69C982AA-0EFB-4331-8511-08BEB6AA2FB0}" presName="parentText" presStyleLbl="node1" presStyleIdx="1" presStyleCnt="4">
        <dgm:presLayoutVars>
          <dgm:chMax val="0"/>
          <dgm:bulletEnabled val="1"/>
        </dgm:presLayoutVars>
      </dgm:prSet>
      <dgm:spPr/>
    </dgm:pt>
    <dgm:pt modelId="{9906E33B-89A0-4517-B6A3-40AA6A7D97AC}" type="pres">
      <dgm:prSet presAssocID="{BE31D5C9-7306-4BFD-A641-6347FB78F4FC}" presName="spacer" presStyleCnt="0"/>
      <dgm:spPr/>
    </dgm:pt>
    <dgm:pt modelId="{EC061A80-4F1B-4854-A322-44614CEEA488}" type="pres">
      <dgm:prSet presAssocID="{64333486-347D-4594-82C4-2D4351C8824E}" presName="parentText" presStyleLbl="node1" presStyleIdx="2" presStyleCnt="4">
        <dgm:presLayoutVars>
          <dgm:chMax val="0"/>
          <dgm:bulletEnabled val="1"/>
        </dgm:presLayoutVars>
      </dgm:prSet>
      <dgm:spPr/>
    </dgm:pt>
    <dgm:pt modelId="{0945E480-05FC-47D4-ABD3-692FD889A1F0}" type="pres">
      <dgm:prSet presAssocID="{D6EFCE0E-0B63-4FE7-B4F7-2F27E35F5C59}" presName="spacer" presStyleCnt="0"/>
      <dgm:spPr/>
    </dgm:pt>
    <dgm:pt modelId="{D48131F1-6CC8-47D0-944A-B8B9D17640BA}" type="pres">
      <dgm:prSet presAssocID="{677FB49E-8AC1-4521-8607-0A81FA7A3D7B}" presName="parentText" presStyleLbl="node1" presStyleIdx="3" presStyleCnt="4">
        <dgm:presLayoutVars>
          <dgm:chMax val="0"/>
          <dgm:bulletEnabled val="1"/>
        </dgm:presLayoutVars>
      </dgm:prSet>
      <dgm:spPr/>
    </dgm:pt>
  </dgm:ptLst>
  <dgm:cxnLst>
    <dgm:cxn modelId="{5D49B209-AB24-4A53-9B1D-0717A48CF031}" type="presOf" srcId="{64333486-347D-4594-82C4-2D4351C8824E}" destId="{EC061A80-4F1B-4854-A322-44614CEEA488}" srcOrd="0" destOrd="0" presId="urn:microsoft.com/office/officeart/2005/8/layout/vList2"/>
    <dgm:cxn modelId="{92DAB534-60B0-4D39-996D-8D8EE91A6FE2}" type="presOf" srcId="{7FEFD4E5-3D12-4189-829D-3029FDCA4DFE}" destId="{AB7EA24E-3899-4056-9B76-AE93AC6A4F67}" srcOrd="0" destOrd="0" presId="urn:microsoft.com/office/officeart/2005/8/layout/vList2"/>
    <dgm:cxn modelId="{33FC245D-F7D9-49E4-9AFB-3F52886650C4}" type="presOf" srcId="{677FB49E-8AC1-4521-8607-0A81FA7A3D7B}" destId="{D48131F1-6CC8-47D0-944A-B8B9D17640BA}" srcOrd="0" destOrd="0" presId="urn:microsoft.com/office/officeart/2005/8/layout/vList2"/>
    <dgm:cxn modelId="{733BF750-2ACF-484E-AE53-5A530B01CFDB}" srcId="{DB69FD51-253B-43E2-8848-3FD1938720FC}" destId="{64333486-347D-4594-82C4-2D4351C8824E}" srcOrd="2" destOrd="0" parTransId="{8F0085BB-C390-4424-8E9E-0BE286E4638D}" sibTransId="{D6EFCE0E-0B63-4FE7-B4F7-2F27E35F5C59}"/>
    <dgm:cxn modelId="{3F06B176-3922-4561-8E17-E10ACA0359CA}" srcId="{DB69FD51-253B-43E2-8848-3FD1938720FC}" destId="{677FB49E-8AC1-4521-8607-0A81FA7A3D7B}" srcOrd="3" destOrd="0" parTransId="{245D4B63-5DEC-4515-BF37-E52ECA8CD9DE}" sibTransId="{E4DF2D4E-AC6C-43FF-86EF-06B63265BBAB}"/>
    <dgm:cxn modelId="{12444C86-CEB3-47D9-9553-51C4B2AB2BE3}" type="presOf" srcId="{DB69FD51-253B-43E2-8848-3FD1938720FC}" destId="{56254A91-0129-4713-B612-613CFEEA1C07}" srcOrd="0" destOrd="0" presId="urn:microsoft.com/office/officeart/2005/8/layout/vList2"/>
    <dgm:cxn modelId="{0B0E8AAD-118F-4AF0-90E9-C9B9C09B9327}" srcId="{DB69FD51-253B-43E2-8848-3FD1938720FC}" destId="{69C982AA-0EFB-4331-8511-08BEB6AA2FB0}" srcOrd="1" destOrd="0" parTransId="{A7A70FAF-B916-498D-9344-E961F08B6FA2}" sibTransId="{BE31D5C9-7306-4BFD-A641-6347FB78F4FC}"/>
    <dgm:cxn modelId="{3E7D5EDC-815C-4210-9FC5-54C86BAE7D23}" srcId="{DB69FD51-253B-43E2-8848-3FD1938720FC}" destId="{7FEFD4E5-3D12-4189-829D-3029FDCA4DFE}" srcOrd="0" destOrd="0" parTransId="{38EFD3F1-8A2A-41B0-BC18-390CB48030B3}" sibTransId="{C0337764-C536-4109-B9E0-CF45D0FEE2DE}"/>
    <dgm:cxn modelId="{63268EEA-B06D-4361-855F-1A6D0986DAD7}" type="presOf" srcId="{69C982AA-0EFB-4331-8511-08BEB6AA2FB0}" destId="{7FB73AF8-EA71-4E8D-A0E0-D4E6FDB83627}" srcOrd="0" destOrd="0" presId="urn:microsoft.com/office/officeart/2005/8/layout/vList2"/>
    <dgm:cxn modelId="{1545A36F-91DB-4361-AD81-E1A27F12F164}" type="presParOf" srcId="{56254A91-0129-4713-B612-613CFEEA1C07}" destId="{AB7EA24E-3899-4056-9B76-AE93AC6A4F67}" srcOrd="0" destOrd="0" presId="urn:microsoft.com/office/officeart/2005/8/layout/vList2"/>
    <dgm:cxn modelId="{2FB5C2EE-EE35-4D58-8511-16AFAFE0DCAA}" type="presParOf" srcId="{56254A91-0129-4713-B612-613CFEEA1C07}" destId="{5967BB7B-A45E-48A5-A1AD-E17BA931DC94}" srcOrd="1" destOrd="0" presId="urn:microsoft.com/office/officeart/2005/8/layout/vList2"/>
    <dgm:cxn modelId="{668D0211-C2BB-43DD-86AF-C27505A69A00}" type="presParOf" srcId="{56254A91-0129-4713-B612-613CFEEA1C07}" destId="{7FB73AF8-EA71-4E8D-A0E0-D4E6FDB83627}" srcOrd="2" destOrd="0" presId="urn:microsoft.com/office/officeart/2005/8/layout/vList2"/>
    <dgm:cxn modelId="{83FFBBDE-4B6A-4A2D-A46B-C97BCA63331A}" type="presParOf" srcId="{56254A91-0129-4713-B612-613CFEEA1C07}" destId="{9906E33B-89A0-4517-B6A3-40AA6A7D97AC}" srcOrd="3" destOrd="0" presId="urn:microsoft.com/office/officeart/2005/8/layout/vList2"/>
    <dgm:cxn modelId="{18076BED-9262-486C-876B-9FD16ED366DB}" type="presParOf" srcId="{56254A91-0129-4713-B612-613CFEEA1C07}" destId="{EC061A80-4F1B-4854-A322-44614CEEA488}" srcOrd="4" destOrd="0" presId="urn:microsoft.com/office/officeart/2005/8/layout/vList2"/>
    <dgm:cxn modelId="{78011AD0-C818-44AB-91E8-DC5A5AF60B19}" type="presParOf" srcId="{56254A91-0129-4713-B612-613CFEEA1C07}" destId="{0945E480-05FC-47D4-ABD3-692FD889A1F0}" srcOrd="5" destOrd="0" presId="urn:microsoft.com/office/officeart/2005/8/layout/vList2"/>
    <dgm:cxn modelId="{F59617CB-A8E8-4D15-8F35-0C0462724C23}" type="presParOf" srcId="{56254A91-0129-4713-B612-613CFEEA1C07}" destId="{D48131F1-6CC8-47D0-944A-B8B9D17640B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69FD51-253B-43E2-8848-3FD1938720F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FEFD4E5-3D12-4189-829D-3029FDCA4DFE}">
      <dgm:prSet/>
      <dgm:spPr/>
      <dgm:t>
        <a:bodyPr/>
        <a:lstStyle/>
        <a:p>
          <a:pPr>
            <a:lnSpc>
              <a:spcPct val="100000"/>
            </a:lnSpc>
          </a:pPr>
          <a:r>
            <a:rPr lang="en-US" dirty="0"/>
            <a:t>We understand the natural history of HD </a:t>
          </a:r>
        </a:p>
      </dgm:t>
    </dgm:pt>
    <dgm:pt modelId="{38EFD3F1-8A2A-41B0-BC18-390CB48030B3}" type="parTrans" cxnId="{3E7D5EDC-815C-4210-9FC5-54C86BAE7D23}">
      <dgm:prSet/>
      <dgm:spPr/>
      <dgm:t>
        <a:bodyPr/>
        <a:lstStyle/>
        <a:p>
          <a:endParaRPr lang="en-US"/>
        </a:p>
      </dgm:t>
    </dgm:pt>
    <dgm:pt modelId="{C0337764-C536-4109-B9E0-CF45D0FEE2DE}" type="sibTrans" cxnId="{3E7D5EDC-815C-4210-9FC5-54C86BAE7D23}">
      <dgm:prSet/>
      <dgm:spPr/>
      <dgm:t>
        <a:bodyPr/>
        <a:lstStyle/>
        <a:p>
          <a:endParaRPr lang="en-US"/>
        </a:p>
      </dgm:t>
    </dgm:pt>
    <dgm:pt modelId="{69C982AA-0EFB-4331-8511-08BEB6AA2FB0}">
      <dgm:prSet/>
      <dgm:spPr/>
      <dgm:t>
        <a:bodyPr/>
        <a:lstStyle/>
        <a:p>
          <a:pPr>
            <a:lnSpc>
              <a:spcPct val="100000"/>
            </a:lnSpc>
          </a:pPr>
          <a:r>
            <a:rPr lang="en-US" dirty="0"/>
            <a:t>Robust involvement of the HD community in HD research</a:t>
          </a:r>
        </a:p>
      </dgm:t>
    </dgm:pt>
    <dgm:pt modelId="{A7A70FAF-B916-498D-9344-E961F08B6FA2}" type="parTrans" cxnId="{0B0E8AAD-118F-4AF0-90E9-C9B9C09B9327}">
      <dgm:prSet/>
      <dgm:spPr/>
      <dgm:t>
        <a:bodyPr/>
        <a:lstStyle/>
        <a:p>
          <a:endParaRPr lang="en-US"/>
        </a:p>
      </dgm:t>
    </dgm:pt>
    <dgm:pt modelId="{BE31D5C9-7306-4BFD-A641-6347FB78F4FC}" type="sibTrans" cxnId="{0B0E8AAD-118F-4AF0-90E9-C9B9C09B9327}">
      <dgm:prSet/>
      <dgm:spPr/>
      <dgm:t>
        <a:bodyPr/>
        <a:lstStyle/>
        <a:p>
          <a:endParaRPr lang="en-US"/>
        </a:p>
      </dgm:t>
    </dgm:pt>
    <dgm:pt modelId="{64333486-347D-4594-82C4-2D4351C8824E}">
      <dgm:prSet/>
      <dgm:spPr/>
      <dgm:t>
        <a:bodyPr/>
        <a:lstStyle/>
        <a:p>
          <a:pPr>
            <a:lnSpc>
              <a:spcPct val="100000"/>
            </a:lnSpc>
          </a:pPr>
          <a:r>
            <a:rPr lang="en-US" dirty="0"/>
            <a:t>Major research breakthroughs</a:t>
          </a:r>
        </a:p>
      </dgm:t>
    </dgm:pt>
    <dgm:pt modelId="{8F0085BB-C390-4424-8E9E-0BE286E4638D}" type="parTrans" cxnId="{733BF750-2ACF-484E-AE53-5A530B01CFDB}">
      <dgm:prSet/>
      <dgm:spPr/>
      <dgm:t>
        <a:bodyPr/>
        <a:lstStyle/>
        <a:p>
          <a:endParaRPr lang="en-US"/>
        </a:p>
      </dgm:t>
    </dgm:pt>
    <dgm:pt modelId="{D6EFCE0E-0B63-4FE7-B4F7-2F27E35F5C59}" type="sibTrans" cxnId="{733BF750-2ACF-484E-AE53-5A530B01CFDB}">
      <dgm:prSet/>
      <dgm:spPr/>
      <dgm:t>
        <a:bodyPr/>
        <a:lstStyle/>
        <a:p>
          <a:endParaRPr lang="en-US"/>
        </a:p>
      </dgm:t>
    </dgm:pt>
    <dgm:pt modelId="{677FB49E-8AC1-4521-8607-0A81FA7A3D7B}">
      <dgm:prSet/>
      <dgm:spPr/>
      <dgm:t>
        <a:bodyPr/>
        <a:lstStyle/>
        <a:p>
          <a:pPr>
            <a:lnSpc>
              <a:spcPct val="100000"/>
            </a:lnSpc>
          </a:pPr>
          <a:r>
            <a:rPr lang="en-US"/>
            <a:t>Multiple sponsors and companies are targeting HD</a:t>
          </a:r>
        </a:p>
      </dgm:t>
    </dgm:pt>
    <dgm:pt modelId="{245D4B63-5DEC-4515-BF37-E52ECA8CD9DE}" type="parTrans" cxnId="{3F06B176-3922-4561-8E17-E10ACA0359CA}">
      <dgm:prSet/>
      <dgm:spPr/>
      <dgm:t>
        <a:bodyPr/>
        <a:lstStyle/>
        <a:p>
          <a:endParaRPr lang="en-US"/>
        </a:p>
      </dgm:t>
    </dgm:pt>
    <dgm:pt modelId="{E4DF2D4E-AC6C-43FF-86EF-06B63265BBAB}" type="sibTrans" cxnId="{3F06B176-3922-4561-8E17-E10ACA0359CA}">
      <dgm:prSet/>
      <dgm:spPr/>
      <dgm:t>
        <a:bodyPr/>
        <a:lstStyle/>
        <a:p>
          <a:endParaRPr lang="en-US"/>
        </a:p>
      </dgm:t>
    </dgm:pt>
    <dgm:pt modelId="{C426CAF8-7A22-4E87-A38D-65D0A6D6C7D1}" type="pres">
      <dgm:prSet presAssocID="{DB69FD51-253B-43E2-8848-3FD1938720FC}" presName="root" presStyleCnt="0">
        <dgm:presLayoutVars>
          <dgm:dir/>
          <dgm:resizeHandles val="exact"/>
        </dgm:presLayoutVars>
      </dgm:prSet>
      <dgm:spPr/>
    </dgm:pt>
    <dgm:pt modelId="{41450C08-E502-4999-B086-F13813C6FB39}" type="pres">
      <dgm:prSet presAssocID="{7FEFD4E5-3D12-4189-829D-3029FDCA4DFE}" presName="compNode" presStyleCnt="0"/>
      <dgm:spPr/>
    </dgm:pt>
    <dgm:pt modelId="{A03C013F-398C-44F8-976C-2C913293720F}" type="pres">
      <dgm:prSet presAssocID="{7FEFD4E5-3D12-4189-829D-3029FDCA4DFE}" presName="bgRect" presStyleLbl="bgShp" presStyleIdx="0" presStyleCnt="4"/>
      <dgm:spPr/>
    </dgm:pt>
    <dgm:pt modelId="{5541E9F4-DE66-4565-B09F-0B69971CBE8A}" type="pres">
      <dgm:prSet presAssocID="{7FEFD4E5-3D12-4189-829D-3029FDCA4D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A79B8411-04A0-47BA-ADC4-5DBD4A79190F}" type="pres">
      <dgm:prSet presAssocID="{7FEFD4E5-3D12-4189-829D-3029FDCA4DFE}" presName="spaceRect" presStyleCnt="0"/>
      <dgm:spPr/>
    </dgm:pt>
    <dgm:pt modelId="{6BA6FC77-69B8-4675-8758-66FE57401627}" type="pres">
      <dgm:prSet presAssocID="{7FEFD4E5-3D12-4189-829D-3029FDCA4DFE}" presName="parTx" presStyleLbl="revTx" presStyleIdx="0" presStyleCnt="4">
        <dgm:presLayoutVars>
          <dgm:chMax val="0"/>
          <dgm:chPref val="0"/>
        </dgm:presLayoutVars>
      </dgm:prSet>
      <dgm:spPr/>
    </dgm:pt>
    <dgm:pt modelId="{144FA84E-0534-44B0-90AB-5AD03552F726}" type="pres">
      <dgm:prSet presAssocID="{C0337764-C536-4109-B9E0-CF45D0FEE2DE}" presName="sibTrans" presStyleCnt="0"/>
      <dgm:spPr/>
    </dgm:pt>
    <dgm:pt modelId="{C3BC7F3A-798B-4D47-8F36-37950139AE07}" type="pres">
      <dgm:prSet presAssocID="{69C982AA-0EFB-4331-8511-08BEB6AA2FB0}" presName="compNode" presStyleCnt="0"/>
      <dgm:spPr/>
    </dgm:pt>
    <dgm:pt modelId="{CB12EDD5-5141-467A-80E8-AECB13943A9D}" type="pres">
      <dgm:prSet presAssocID="{69C982AA-0EFB-4331-8511-08BEB6AA2FB0}" presName="bgRect" presStyleLbl="bgShp" presStyleIdx="1" presStyleCnt="4"/>
      <dgm:spPr/>
    </dgm:pt>
    <dgm:pt modelId="{A9D0A852-D25D-4093-B3B2-35123A6124E3}" type="pres">
      <dgm:prSet presAssocID="{69C982AA-0EFB-4331-8511-08BEB6AA2FB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C7D44E15-42DF-428C-B6B4-3D21B71B53BB}" type="pres">
      <dgm:prSet presAssocID="{69C982AA-0EFB-4331-8511-08BEB6AA2FB0}" presName="spaceRect" presStyleCnt="0"/>
      <dgm:spPr/>
    </dgm:pt>
    <dgm:pt modelId="{D730BE39-8D5E-4432-A79C-81BA26446EE5}" type="pres">
      <dgm:prSet presAssocID="{69C982AA-0EFB-4331-8511-08BEB6AA2FB0}" presName="parTx" presStyleLbl="revTx" presStyleIdx="1" presStyleCnt="4">
        <dgm:presLayoutVars>
          <dgm:chMax val="0"/>
          <dgm:chPref val="0"/>
        </dgm:presLayoutVars>
      </dgm:prSet>
      <dgm:spPr/>
    </dgm:pt>
    <dgm:pt modelId="{EA988CB7-1349-4199-9826-DD0D2254121C}" type="pres">
      <dgm:prSet presAssocID="{BE31D5C9-7306-4BFD-A641-6347FB78F4FC}" presName="sibTrans" presStyleCnt="0"/>
      <dgm:spPr/>
    </dgm:pt>
    <dgm:pt modelId="{941D5181-31A7-45F1-93F2-4F93461994D2}" type="pres">
      <dgm:prSet presAssocID="{64333486-347D-4594-82C4-2D4351C8824E}" presName="compNode" presStyleCnt="0"/>
      <dgm:spPr/>
    </dgm:pt>
    <dgm:pt modelId="{A4C45C67-2CB5-4BB7-AAC3-A07953FCA163}" type="pres">
      <dgm:prSet presAssocID="{64333486-347D-4594-82C4-2D4351C8824E}" presName="bgRect" presStyleLbl="bgShp" presStyleIdx="2" presStyleCnt="4"/>
      <dgm:spPr/>
    </dgm:pt>
    <dgm:pt modelId="{084BD389-FEE5-486E-A63F-6F01DB4D94FF}" type="pres">
      <dgm:prSet presAssocID="{64333486-347D-4594-82C4-2D4351C8824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ask"/>
        </a:ext>
      </dgm:extLst>
    </dgm:pt>
    <dgm:pt modelId="{547A5E10-93E9-4C4D-ACC7-A35013A07B14}" type="pres">
      <dgm:prSet presAssocID="{64333486-347D-4594-82C4-2D4351C8824E}" presName="spaceRect" presStyleCnt="0"/>
      <dgm:spPr/>
    </dgm:pt>
    <dgm:pt modelId="{15C0E668-61CA-44B2-8F1D-C6736C3F3631}" type="pres">
      <dgm:prSet presAssocID="{64333486-347D-4594-82C4-2D4351C8824E}" presName="parTx" presStyleLbl="revTx" presStyleIdx="2" presStyleCnt="4">
        <dgm:presLayoutVars>
          <dgm:chMax val="0"/>
          <dgm:chPref val="0"/>
        </dgm:presLayoutVars>
      </dgm:prSet>
      <dgm:spPr/>
    </dgm:pt>
    <dgm:pt modelId="{97975BA5-9526-43A1-846C-431076569778}" type="pres">
      <dgm:prSet presAssocID="{D6EFCE0E-0B63-4FE7-B4F7-2F27E35F5C59}" presName="sibTrans" presStyleCnt="0"/>
      <dgm:spPr/>
    </dgm:pt>
    <dgm:pt modelId="{BCD7804B-9547-4225-BF19-BCE947593F0B}" type="pres">
      <dgm:prSet presAssocID="{677FB49E-8AC1-4521-8607-0A81FA7A3D7B}" presName="compNode" presStyleCnt="0"/>
      <dgm:spPr/>
    </dgm:pt>
    <dgm:pt modelId="{F4B70EAB-BEF7-412F-9590-ED79F63CD54E}" type="pres">
      <dgm:prSet presAssocID="{677FB49E-8AC1-4521-8607-0A81FA7A3D7B}" presName="bgRect" presStyleLbl="bgShp" presStyleIdx="3" presStyleCnt="4"/>
      <dgm:spPr/>
    </dgm:pt>
    <dgm:pt modelId="{E1A0363A-C9D2-46D2-860B-D2B1C07F888C}" type="pres">
      <dgm:prSet presAssocID="{677FB49E-8AC1-4521-8607-0A81FA7A3D7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B9720805-14AC-416A-A8AD-38CBAB7BD987}" type="pres">
      <dgm:prSet presAssocID="{677FB49E-8AC1-4521-8607-0A81FA7A3D7B}" presName="spaceRect" presStyleCnt="0"/>
      <dgm:spPr/>
    </dgm:pt>
    <dgm:pt modelId="{00909455-D93F-4962-A0C5-EBD9C82A7FDB}" type="pres">
      <dgm:prSet presAssocID="{677FB49E-8AC1-4521-8607-0A81FA7A3D7B}" presName="parTx" presStyleLbl="revTx" presStyleIdx="3" presStyleCnt="4">
        <dgm:presLayoutVars>
          <dgm:chMax val="0"/>
          <dgm:chPref val="0"/>
        </dgm:presLayoutVars>
      </dgm:prSet>
      <dgm:spPr/>
    </dgm:pt>
  </dgm:ptLst>
  <dgm:cxnLst>
    <dgm:cxn modelId="{9029F317-0515-465B-A752-FF54287C4F06}" type="presOf" srcId="{DB69FD51-253B-43E2-8848-3FD1938720FC}" destId="{C426CAF8-7A22-4E87-A38D-65D0A6D6C7D1}" srcOrd="0" destOrd="0" presId="urn:microsoft.com/office/officeart/2018/2/layout/IconVerticalSolidList"/>
    <dgm:cxn modelId="{B611AE43-B1FE-4BDD-A967-FBC62A338399}" type="presOf" srcId="{64333486-347D-4594-82C4-2D4351C8824E}" destId="{15C0E668-61CA-44B2-8F1D-C6736C3F3631}" srcOrd="0" destOrd="0" presId="urn:microsoft.com/office/officeart/2018/2/layout/IconVerticalSolidList"/>
    <dgm:cxn modelId="{733BF750-2ACF-484E-AE53-5A530B01CFDB}" srcId="{DB69FD51-253B-43E2-8848-3FD1938720FC}" destId="{64333486-347D-4594-82C4-2D4351C8824E}" srcOrd="2" destOrd="0" parTransId="{8F0085BB-C390-4424-8E9E-0BE286E4638D}" sibTransId="{D6EFCE0E-0B63-4FE7-B4F7-2F27E35F5C59}"/>
    <dgm:cxn modelId="{3F06B176-3922-4561-8E17-E10ACA0359CA}" srcId="{DB69FD51-253B-43E2-8848-3FD1938720FC}" destId="{677FB49E-8AC1-4521-8607-0A81FA7A3D7B}" srcOrd="3" destOrd="0" parTransId="{245D4B63-5DEC-4515-BF37-E52ECA8CD9DE}" sibTransId="{E4DF2D4E-AC6C-43FF-86EF-06B63265BBAB}"/>
    <dgm:cxn modelId="{B8309D8C-C44B-4458-B5FE-2075CE722DA7}" type="presOf" srcId="{677FB49E-8AC1-4521-8607-0A81FA7A3D7B}" destId="{00909455-D93F-4962-A0C5-EBD9C82A7FDB}" srcOrd="0" destOrd="0" presId="urn:microsoft.com/office/officeart/2018/2/layout/IconVerticalSolidList"/>
    <dgm:cxn modelId="{0B0E8AAD-118F-4AF0-90E9-C9B9C09B9327}" srcId="{DB69FD51-253B-43E2-8848-3FD1938720FC}" destId="{69C982AA-0EFB-4331-8511-08BEB6AA2FB0}" srcOrd="1" destOrd="0" parTransId="{A7A70FAF-B916-498D-9344-E961F08B6FA2}" sibTransId="{BE31D5C9-7306-4BFD-A641-6347FB78F4FC}"/>
    <dgm:cxn modelId="{FB7B48CC-E742-40F7-B29F-DB4C0AA3F707}" type="presOf" srcId="{7FEFD4E5-3D12-4189-829D-3029FDCA4DFE}" destId="{6BA6FC77-69B8-4675-8758-66FE57401627}" srcOrd="0" destOrd="0" presId="urn:microsoft.com/office/officeart/2018/2/layout/IconVerticalSolidList"/>
    <dgm:cxn modelId="{3E7D5EDC-815C-4210-9FC5-54C86BAE7D23}" srcId="{DB69FD51-253B-43E2-8848-3FD1938720FC}" destId="{7FEFD4E5-3D12-4189-829D-3029FDCA4DFE}" srcOrd="0" destOrd="0" parTransId="{38EFD3F1-8A2A-41B0-BC18-390CB48030B3}" sibTransId="{C0337764-C536-4109-B9E0-CF45D0FEE2DE}"/>
    <dgm:cxn modelId="{2FE8B2E3-9F2A-432C-840B-A7AC992680F3}" type="presOf" srcId="{69C982AA-0EFB-4331-8511-08BEB6AA2FB0}" destId="{D730BE39-8D5E-4432-A79C-81BA26446EE5}" srcOrd="0" destOrd="0" presId="urn:microsoft.com/office/officeart/2018/2/layout/IconVerticalSolidList"/>
    <dgm:cxn modelId="{93B9CC62-4E99-4423-A6EB-53AA1922ECC6}" type="presParOf" srcId="{C426CAF8-7A22-4E87-A38D-65D0A6D6C7D1}" destId="{41450C08-E502-4999-B086-F13813C6FB39}" srcOrd="0" destOrd="0" presId="urn:microsoft.com/office/officeart/2018/2/layout/IconVerticalSolidList"/>
    <dgm:cxn modelId="{51F0D157-D739-4DE5-BFF0-914F15C59F42}" type="presParOf" srcId="{41450C08-E502-4999-B086-F13813C6FB39}" destId="{A03C013F-398C-44F8-976C-2C913293720F}" srcOrd="0" destOrd="0" presId="urn:microsoft.com/office/officeart/2018/2/layout/IconVerticalSolidList"/>
    <dgm:cxn modelId="{718AE317-2AE1-4BFF-8420-355701EE6529}" type="presParOf" srcId="{41450C08-E502-4999-B086-F13813C6FB39}" destId="{5541E9F4-DE66-4565-B09F-0B69971CBE8A}" srcOrd="1" destOrd="0" presId="urn:microsoft.com/office/officeart/2018/2/layout/IconVerticalSolidList"/>
    <dgm:cxn modelId="{A5760520-DFDF-42E7-BAB3-28D7FC8A162B}" type="presParOf" srcId="{41450C08-E502-4999-B086-F13813C6FB39}" destId="{A79B8411-04A0-47BA-ADC4-5DBD4A79190F}" srcOrd="2" destOrd="0" presId="urn:microsoft.com/office/officeart/2018/2/layout/IconVerticalSolidList"/>
    <dgm:cxn modelId="{7C085F26-B7EE-4E62-AFC8-D4DAB4E8A19F}" type="presParOf" srcId="{41450C08-E502-4999-B086-F13813C6FB39}" destId="{6BA6FC77-69B8-4675-8758-66FE57401627}" srcOrd="3" destOrd="0" presId="urn:microsoft.com/office/officeart/2018/2/layout/IconVerticalSolidList"/>
    <dgm:cxn modelId="{100AF874-BBBF-45EF-B699-A35745A13EE5}" type="presParOf" srcId="{C426CAF8-7A22-4E87-A38D-65D0A6D6C7D1}" destId="{144FA84E-0534-44B0-90AB-5AD03552F726}" srcOrd="1" destOrd="0" presId="urn:microsoft.com/office/officeart/2018/2/layout/IconVerticalSolidList"/>
    <dgm:cxn modelId="{22D4FA94-51C4-49AD-B6F2-AB785BC3D74E}" type="presParOf" srcId="{C426CAF8-7A22-4E87-A38D-65D0A6D6C7D1}" destId="{C3BC7F3A-798B-4D47-8F36-37950139AE07}" srcOrd="2" destOrd="0" presId="urn:microsoft.com/office/officeart/2018/2/layout/IconVerticalSolidList"/>
    <dgm:cxn modelId="{3F6E9CD4-702A-4B53-891A-F67B81F537B1}" type="presParOf" srcId="{C3BC7F3A-798B-4D47-8F36-37950139AE07}" destId="{CB12EDD5-5141-467A-80E8-AECB13943A9D}" srcOrd="0" destOrd="0" presId="urn:microsoft.com/office/officeart/2018/2/layout/IconVerticalSolidList"/>
    <dgm:cxn modelId="{348BDB27-A2EA-4489-8195-699EAA538C03}" type="presParOf" srcId="{C3BC7F3A-798B-4D47-8F36-37950139AE07}" destId="{A9D0A852-D25D-4093-B3B2-35123A6124E3}" srcOrd="1" destOrd="0" presId="urn:microsoft.com/office/officeart/2018/2/layout/IconVerticalSolidList"/>
    <dgm:cxn modelId="{C98834AE-C74A-4C94-A9F2-1B2DAE62E989}" type="presParOf" srcId="{C3BC7F3A-798B-4D47-8F36-37950139AE07}" destId="{C7D44E15-42DF-428C-B6B4-3D21B71B53BB}" srcOrd="2" destOrd="0" presId="urn:microsoft.com/office/officeart/2018/2/layout/IconVerticalSolidList"/>
    <dgm:cxn modelId="{8987D889-C156-4FEF-A556-AEBA67872BBD}" type="presParOf" srcId="{C3BC7F3A-798B-4D47-8F36-37950139AE07}" destId="{D730BE39-8D5E-4432-A79C-81BA26446EE5}" srcOrd="3" destOrd="0" presId="urn:microsoft.com/office/officeart/2018/2/layout/IconVerticalSolidList"/>
    <dgm:cxn modelId="{51A23F30-017C-44CA-A2C5-92E6240B01C8}" type="presParOf" srcId="{C426CAF8-7A22-4E87-A38D-65D0A6D6C7D1}" destId="{EA988CB7-1349-4199-9826-DD0D2254121C}" srcOrd="3" destOrd="0" presId="urn:microsoft.com/office/officeart/2018/2/layout/IconVerticalSolidList"/>
    <dgm:cxn modelId="{6019275F-15D3-4CA8-9AA3-5F0BDCC8094B}" type="presParOf" srcId="{C426CAF8-7A22-4E87-A38D-65D0A6D6C7D1}" destId="{941D5181-31A7-45F1-93F2-4F93461994D2}" srcOrd="4" destOrd="0" presId="urn:microsoft.com/office/officeart/2018/2/layout/IconVerticalSolidList"/>
    <dgm:cxn modelId="{478BFD58-D8DA-446C-AB0E-6CDBA9292F9A}" type="presParOf" srcId="{941D5181-31A7-45F1-93F2-4F93461994D2}" destId="{A4C45C67-2CB5-4BB7-AAC3-A07953FCA163}" srcOrd="0" destOrd="0" presId="urn:microsoft.com/office/officeart/2018/2/layout/IconVerticalSolidList"/>
    <dgm:cxn modelId="{5207CFA9-8C7A-48B1-9DED-10374F8C4E04}" type="presParOf" srcId="{941D5181-31A7-45F1-93F2-4F93461994D2}" destId="{084BD389-FEE5-486E-A63F-6F01DB4D94FF}" srcOrd="1" destOrd="0" presId="urn:microsoft.com/office/officeart/2018/2/layout/IconVerticalSolidList"/>
    <dgm:cxn modelId="{C7187CB8-679B-4482-AB3A-B06059D0B54A}" type="presParOf" srcId="{941D5181-31A7-45F1-93F2-4F93461994D2}" destId="{547A5E10-93E9-4C4D-ACC7-A35013A07B14}" srcOrd="2" destOrd="0" presId="urn:microsoft.com/office/officeart/2018/2/layout/IconVerticalSolidList"/>
    <dgm:cxn modelId="{656931F4-112C-4EB2-9B01-75D6E520C2E7}" type="presParOf" srcId="{941D5181-31A7-45F1-93F2-4F93461994D2}" destId="{15C0E668-61CA-44B2-8F1D-C6736C3F3631}" srcOrd="3" destOrd="0" presId="urn:microsoft.com/office/officeart/2018/2/layout/IconVerticalSolidList"/>
    <dgm:cxn modelId="{E0225E8E-60FD-4AD1-ACC0-52FDB80BB06F}" type="presParOf" srcId="{C426CAF8-7A22-4E87-A38D-65D0A6D6C7D1}" destId="{97975BA5-9526-43A1-846C-431076569778}" srcOrd="5" destOrd="0" presId="urn:microsoft.com/office/officeart/2018/2/layout/IconVerticalSolidList"/>
    <dgm:cxn modelId="{5DF6CDF6-DEE7-4B0E-89AB-1F78DDF0970B}" type="presParOf" srcId="{C426CAF8-7A22-4E87-A38D-65D0A6D6C7D1}" destId="{BCD7804B-9547-4225-BF19-BCE947593F0B}" srcOrd="6" destOrd="0" presId="urn:microsoft.com/office/officeart/2018/2/layout/IconVerticalSolidList"/>
    <dgm:cxn modelId="{3764E26C-0A7B-4C59-88D9-C04146F72BB5}" type="presParOf" srcId="{BCD7804B-9547-4225-BF19-BCE947593F0B}" destId="{F4B70EAB-BEF7-412F-9590-ED79F63CD54E}" srcOrd="0" destOrd="0" presId="urn:microsoft.com/office/officeart/2018/2/layout/IconVerticalSolidList"/>
    <dgm:cxn modelId="{06F6B940-4E6D-4FD6-A875-B219D5E58350}" type="presParOf" srcId="{BCD7804B-9547-4225-BF19-BCE947593F0B}" destId="{E1A0363A-C9D2-46D2-860B-D2B1C07F888C}" srcOrd="1" destOrd="0" presId="urn:microsoft.com/office/officeart/2018/2/layout/IconVerticalSolidList"/>
    <dgm:cxn modelId="{41DBCFD3-8A66-4846-9336-E0167B54625A}" type="presParOf" srcId="{BCD7804B-9547-4225-BF19-BCE947593F0B}" destId="{B9720805-14AC-416A-A8AD-38CBAB7BD987}" srcOrd="2" destOrd="0" presId="urn:microsoft.com/office/officeart/2018/2/layout/IconVerticalSolidList"/>
    <dgm:cxn modelId="{054B9A3E-5C24-4FF3-8410-0CA3D55A2FB0}" type="presParOf" srcId="{BCD7804B-9547-4225-BF19-BCE947593F0B}" destId="{00909455-D93F-4962-A0C5-EBD9C82A7FD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6FEA6D-5FCC-408D-95F3-0EFEF4E9BF4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83C2580-B4F3-49F8-A915-5729D6B033B6}">
      <dgm:prSet/>
      <dgm:spPr/>
      <dgm:t>
        <a:bodyPr/>
        <a:lstStyle/>
        <a:p>
          <a:r>
            <a:rPr lang="en-US"/>
            <a:t>Delivery</a:t>
          </a:r>
        </a:p>
      </dgm:t>
    </dgm:pt>
    <dgm:pt modelId="{D56A3A29-A4B0-4C86-8828-AA096943F12D}" type="parTrans" cxnId="{91C77E8D-9BF3-4044-B4EB-5B42617F4002}">
      <dgm:prSet/>
      <dgm:spPr/>
      <dgm:t>
        <a:bodyPr/>
        <a:lstStyle/>
        <a:p>
          <a:endParaRPr lang="en-US"/>
        </a:p>
      </dgm:t>
    </dgm:pt>
    <dgm:pt modelId="{A6A4C0C5-F27C-44FF-B587-864DF18B0B56}" type="sibTrans" cxnId="{91C77E8D-9BF3-4044-B4EB-5B42617F4002}">
      <dgm:prSet/>
      <dgm:spPr/>
      <dgm:t>
        <a:bodyPr/>
        <a:lstStyle/>
        <a:p>
          <a:endParaRPr lang="en-US"/>
        </a:p>
      </dgm:t>
    </dgm:pt>
    <dgm:pt modelId="{539D9880-FBA2-4F45-9C88-172528A09BC5}">
      <dgm:prSet/>
      <dgm:spPr/>
      <dgm:t>
        <a:bodyPr/>
        <a:lstStyle/>
        <a:p>
          <a:r>
            <a:rPr lang="en-US"/>
            <a:t>Off-target effects</a:t>
          </a:r>
        </a:p>
      </dgm:t>
    </dgm:pt>
    <dgm:pt modelId="{754E27B5-14C1-4EE6-97E2-37866C0820BD}" type="parTrans" cxnId="{06329ADE-F4D0-4C22-9768-3D691F405E53}">
      <dgm:prSet/>
      <dgm:spPr/>
      <dgm:t>
        <a:bodyPr/>
        <a:lstStyle/>
        <a:p>
          <a:endParaRPr lang="en-US"/>
        </a:p>
      </dgm:t>
    </dgm:pt>
    <dgm:pt modelId="{73E3626B-5BAC-4B4D-B3C1-4409145A2D6C}" type="sibTrans" cxnId="{06329ADE-F4D0-4C22-9768-3D691F405E53}">
      <dgm:prSet/>
      <dgm:spPr/>
      <dgm:t>
        <a:bodyPr/>
        <a:lstStyle/>
        <a:p>
          <a:endParaRPr lang="en-US"/>
        </a:p>
      </dgm:t>
    </dgm:pt>
    <dgm:pt modelId="{638D1A6B-6A36-434B-923A-4632BD7E0011}">
      <dgm:prSet/>
      <dgm:spPr/>
      <dgm:t>
        <a:bodyPr/>
        <a:lstStyle/>
        <a:p>
          <a:r>
            <a:rPr lang="en-US"/>
            <a:t>The need for clinical trials</a:t>
          </a:r>
        </a:p>
      </dgm:t>
    </dgm:pt>
    <dgm:pt modelId="{7120871C-1448-47F4-A812-93108A5BAE96}" type="parTrans" cxnId="{3285F0CF-A3EC-4D5B-9BF3-2D0A15BCFBCE}">
      <dgm:prSet/>
      <dgm:spPr/>
      <dgm:t>
        <a:bodyPr/>
        <a:lstStyle/>
        <a:p>
          <a:endParaRPr lang="en-US"/>
        </a:p>
      </dgm:t>
    </dgm:pt>
    <dgm:pt modelId="{BDFC88E9-1FEB-45E0-803C-F0E27BAB475E}" type="sibTrans" cxnId="{3285F0CF-A3EC-4D5B-9BF3-2D0A15BCFBCE}">
      <dgm:prSet/>
      <dgm:spPr/>
      <dgm:t>
        <a:bodyPr/>
        <a:lstStyle/>
        <a:p>
          <a:endParaRPr lang="en-US"/>
        </a:p>
      </dgm:t>
    </dgm:pt>
    <dgm:pt modelId="{ECBDAF91-9BFF-4EF2-B6AA-69B5A62D265E}">
      <dgm:prSet/>
      <dgm:spPr/>
      <dgm:t>
        <a:bodyPr/>
        <a:lstStyle/>
        <a:p>
          <a:r>
            <a:rPr lang="en-US"/>
            <a:t>Special considerations: juvenile onset HD</a:t>
          </a:r>
        </a:p>
      </dgm:t>
    </dgm:pt>
    <dgm:pt modelId="{4F50B3F8-5D7A-4A5E-ACBC-B1BBF2D46BDE}" type="parTrans" cxnId="{BC207C55-5419-4E02-91FF-A3CD937F86FF}">
      <dgm:prSet/>
      <dgm:spPr/>
      <dgm:t>
        <a:bodyPr/>
        <a:lstStyle/>
        <a:p>
          <a:endParaRPr lang="en-US"/>
        </a:p>
      </dgm:t>
    </dgm:pt>
    <dgm:pt modelId="{AA5B01BD-A62F-479A-8D89-D6CA0583727F}" type="sibTrans" cxnId="{BC207C55-5419-4E02-91FF-A3CD937F86FF}">
      <dgm:prSet/>
      <dgm:spPr/>
      <dgm:t>
        <a:bodyPr/>
        <a:lstStyle/>
        <a:p>
          <a:endParaRPr lang="en-US"/>
        </a:p>
      </dgm:t>
    </dgm:pt>
    <dgm:pt modelId="{1E158A18-EE81-408A-B63A-8E41C2B138BD}" type="pres">
      <dgm:prSet presAssocID="{E36FEA6D-5FCC-408D-95F3-0EFEF4E9BF4F}" presName="linear" presStyleCnt="0">
        <dgm:presLayoutVars>
          <dgm:animLvl val="lvl"/>
          <dgm:resizeHandles val="exact"/>
        </dgm:presLayoutVars>
      </dgm:prSet>
      <dgm:spPr/>
    </dgm:pt>
    <dgm:pt modelId="{CBBC4289-EAF5-454E-BF4F-D87263E4D8E9}" type="pres">
      <dgm:prSet presAssocID="{C83C2580-B4F3-49F8-A915-5729D6B033B6}" presName="parentText" presStyleLbl="node1" presStyleIdx="0" presStyleCnt="4">
        <dgm:presLayoutVars>
          <dgm:chMax val="0"/>
          <dgm:bulletEnabled val="1"/>
        </dgm:presLayoutVars>
      </dgm:prSet>
      <dgm:spPr/>
    </dgm:pt>
    <dgm:pt modelId="{FAF611B6-E6C1-4F58-91FB-75B3CA4AB8A2}" type="pres">
      <dgm:prSet presAssocID="{A6A4C0C5-F27C-44FF-B587-864DF18B0B56}" presName="spacer" presStyleCnt="0"/>
      <dgm:spPr/>
    </dgm:pt>
    <dgm:pt modelId="{1585E4E6-C5D7-4D13-B607-417B11E79EE9}" type="pres">
      <dgm:prSet presAssocID="{539D9880-FBA2-4F45-9C88-172528A09BC5}" presName="parentText" presStyleLbl="node1" presStyleIdx="1" presStyleCnt="4">
        <dgm:presLayoutVars>
          <dgm:chMax val="0"/>
          <dgm:bulletEnabled val="1"/>
        </dgm:presLayoutVars>
      </dgm:prSet>
      <dgm:spPr/>
    </dgm:pt>
    <dgm:pt modelId="{F6C1E528-270F-4852-BEAC-6D81BCFA911A}" type="pres">
      <dgm:prSet presAssocID="{73E3626B-5BAC-4B4D-B3C1-4409145A2D6C}" presName="spacer" presStyleCnt="0"/>
      <dgm:spPr/>
    </dgm:pt>
    <dgm:pt modelId="{9EE57A9F-98D0-4111-929E-8CFA3F9E8B5F}" type="pres">
      <dgm:prSet presAssocID="{638D1A6B-6A36-434B-923A-4632BD7E0011}" presName="parentText" presStyleLbl="node1" presStyleIdx="2" presStyleCnt="4">
        <dgm:presLayoutVars>
          <dgm:chMax val="0"/>
          <dgm:bulletEnabled val="1"/>
        </dgm:presLayoutVars>
      </dgm:prSet>
      <dgm:spPr/>
    </dgm:pt>
    <dgm:pt modelId="{6FA1F1D8-5118-462E-BA55-0C5C9CC806CD}" type="pres">
      <dgm:prSet presAssocID="{BDFC88E9-1FEB-45E0-803C-F0E27BAB475E}" presName="spacer" presStyleCnt="0"/>
      <dgm:spPr/>
    </dgm:pt>
    <dgm:pt modelId="{7CFFCE99-2733-4046-A10F-65B344EF8621}" type="pres">
      <dgm:prSet presAssocID="{ECBDAF91-9BFF-4EF2-B6AA-69B5A62D265E}" presName="parentText" presStyleLbl="node1" presStyleIdx="3" presStyleCnt="4">
        <dgm:presLayoutVars>
          <dgm:chMax val="0"/>
          <dgm:bulletEnabled val="1"/>
        </dgm:presLayoutVars>
      </dgm:prSet>
      <dgm:spPr/>
    </dgm:pt>
  </dgm:ptLst>
  <dgm:cxnLst>
    <dgm:cxn modelId="{A3564C03-8CD2-40C1-88FC-797BBD2588A2}" type="presOf" srcId="{638D1A6B-6A36-434B-923A-4632BD7E0011}" destId="{9EE57A9F-98D0-4111-929E-8CFA3F9E8B5F}" srcOrd="0" destOrd="0" presId="urn:microsoft.com/office/officeart/2005/8/layout/vList2"/>
    <dgm:cxn modelId="{1A4B6F13-4BF1-42D2-8C0C-6FC65DB31527}" type="presOf" srcId="{E36FEA6D-5FCC-408D-95F3-0EFEF4E9BF4F}" destId="{1E158A18-EE81-408A-B63A-8E41C2B138BD}" srcOrd="0" destOrd="0" presId="urn:microsoft.com/office/officeart/2005/8/layout/vList2"/>
    <dgm:cxn modelId="{FCB87C5D-589A-4EBD-BEAA-44DC9F8F9502}" type="presOf" srcId="{ECBDAF91-9BFF-4EF2-B6AA-69B5A62D265E}" destId="{7CFFCE99-2733-4046-A10F-65B344EF8621}" srcOrd="0" destOrd="0" presId="urn:microsoft.com/office/officeart/2005/8/layout/vList2"/>
    <dgm:cxn modelId="{BC207C55-5419-4E02-91FF-A3CD937F86FF}" srcId="{E36FEA6D-5FCC-408D-95F3-0EFEF4E9BF4F}" destId="{ECBDAF91-9BFF-4EF2-B6AA-69B5A62D265E}" srcOrd="3" destOrd="0" parTransId="{4F50B3F8-5D7A-4A5E-ACBC-B1BBF2D46BDE}" sibTransId="{AA5B01BD-A62F-479A-8D89-D6CA0583727F}"/>
    <dgm:cxn modelId="{90A4EF7A-1257-4BB8-95A2-D5ADE8946D27}" type="presOf" srcId="{C83C2580-B4F3-49F8-A915-5729D6B033B6}" destId="{CBBC4289-EAF5-454E-BF4F-D87263E4D8E9}" srcOrd="0" destOrd="0" presId="urn:microsoft.com/office/officeart/2005/8/layout/vList2"/>
    <dgm:cxn modelId="{91C77E8D-9BF3-4044-B4EB-5B42617F4002}" srcId="{E36FEA6D-5FCC-408D-95F3-0EFEF4E9BF4F}" destId="{C83C2580-B4F3-49F8-A915-5729D6B033B6}" srcOrd="0" destOrd="0" parTransId="{D56A3A29-A4B0-4C86-8828-AA096943F12D}" sibTransId="{A6A4C0C5-F27C-44FF-B587-864DF18B0B56}"/>
    <dgm:cxn modelId="{65ADBA90-89A7-4D2E-A164-CF75040DE345}" type="presOf" srcId="{539D9880-FBA2-4F45-9C88-172528A09BC5}" destId="{1585E4E6-C5D7-4D13-B607-417B11E79EE9}" srcOrd="0" destOrd="0" presId="urn:microsoft.com/office/officeart/2005/8/layout/vList2"/>
    <dgm:cxn modelId="{3285F0CF-A3EC-4D5B-9BF3-2D0A15BCFBCE}" srcId="{E36FEA6D-5FCC-408D-95F3-0EFEF4E9BF4F}" destId="{638D1A6B-6A36-434B-923A-4632BD7E0011}" srcOrd="2" destOrd="0" parTransId="{7120871C-1448-47F4-A812-93108A5BAE96}" sibTransId="{BDFC88E9-1FEB-45E0-803C-F0E27BAB475E}"/>
    <dgm:cxn modelId="{06329ADE-F4D0-4C22-9768-3D691F405E53}" srcId="{E36FEA6D-5FCC-408D-95F3-0EFEF4E9BF4F}" destId="{539D9880-FBA2-4F45-9C88-172528A09BC5}" srcOrd="1" destOrd="0" parTransId="{754E27B5-14C1-4EE6-97E2-37866C0820BD}" sibTransId="{73E3626B-5BAC-4B4D-B3C1-4409145A2D6C}"/>
    <dgm:cxn modelId="{94DC6354-F022-4E22-BE2C-C367F9272CA6}" type="presParOf" srcId="{1E158A18-EE81-408A-B63A-8E41C2B138BD}" destId="{CBBC4289-EAF5-454E-BF4F-D87263E4D8E9}" srcOrd="0" destOrd="0" presId="urn:microsoft.com/office/officeart/2005/8/layout/vList2"/>
    <dgm:cxn modelId="{BA9D2429-F41B-457A-A9C5-8198A6B42F0C}" type="presParOf" srcId="{1E158A18-EE81-408A-B63A-8E41C2B138BD}" destId="{FAF611B6-E6C1-4F58-91FB-75B3CA4AB8A2}" srcOrd="1" destOrd="0" presId="urn:microsoft.com/office/officeart/2005/8/layout/vList2"/>
    <dgm:cxn modelId="{6D927C37-5B9A-4862-8C01-A20CFF77429D}" type="presParOf" srcId="{1E158A18-EE81-408A-B63A-8E41C2B138BD}" destId="{1585E4E6-C5D7-4D13-B607-417B11E79EE9}" srcOrd="2" destOrd="0" presId="urn:microsoft.com/office/officeart/2005/8/layout/vList2"/>
    <dgm:cxn modelId="{90529293-22AD-4B15-8EEF-FE79A41D9953}" type="presParOf" srcId="{1E158A18-EE81-408A-B63A-8E41C2B138BD}" destId="{F6C1E528-270F-4852-BEAC-6D81BCFA911A}" srcOrd="3" destOrd="0" presId="urn:microsoft.com/office/officeart/2005/8/layout/vList2"/>
    <dgm:cxn modelId="{ABC8DE64-6E6A-4729-A26C-4EE1B4D11DE7}" type="presParOf" srcId="{1E158A18-EE81-408A-B63A-8E41C2B138BD}" destId="{9EE57A9F-98D0-4111-929E-8CFA3F9E8B5F}" srcOrd="4" destOrd="0" presId="urn:microsoft.com/office/officeart/2005/8/layout/vList2"/>
    <dgm:cxn modelId="{9EBE2AB7-F894-4E84-A8E9-2EFF66C75B5F}" type="presParOf" srcId="{1E158A18-EE81-408A-B63A-8E41C2B138BD}" destId="{6FA1F1D8-5118-462E-BA55-0C5C9CC806CD}" srcOrd="5" destOrd="0" presId="urn:microsoft.com/office/officeart/2005/8/layout/vList2"/>
    <dgm:cxn modelId="{044D1EC5-8E8A-4B65-8A76-31BD0A8E30EB}" type="presParOf" srcId="{1E158A18-EE81-408A-B63A-8E41C2B138BD}" destId="{7CFFCE99-2733-4046-A10F-65B344EF862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667351-E1FD-486D-9B10-FD0B1B9EAFC9}"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DD8F5B1D-5F02-41AE-88DE-ADA5B45A7D02}">
      <dgm:prSet/>
      <dgm:spPr/>
      <dgm:t>
        <a:bodyPr/>
        <a:lstStyle/>
        <a:p>
          <a:r>
            <a:rPr lang="en-US"/>
            <a:t>Clinical measures:</a:t>
          </a:r>
        </a:p>
      </dgm:t>
    </dgm:pt>
    <dgm:pt modelId="{FF98C20E-4C98-4D7F-87DC-86660A5D33C3}" type="parTrans" cxnId="{B6338C4B-9E1E-41F8-97F4-44A0AB5F4D35}">
      <dgm:prSet/>
      <dgm:spPr/>
      <dgm:t>
        <a:bodyPr/>
        <a:lstStyle/>
        <a:p>
          <a:endParaRPr lang="en-US"/>
        </a:p>
      </dgm:t>
    </dgm:pt>
    <dgm:pt modelId="{369D0048-EAC6-4FEA-92F8-EF04FD87EA06}" type="sibTrans" cxnId="{B6338C4B-9E1E-41F8-97F4-44A0AB5F4D35}">
      <dgm:prSet/>
      <dgm:spPr/>
      <dgm:t>
        <a:bodyPr/>
        <a:lstStyle/>
        <a:p>
          <a:endParaRPr lang="en-US"/>
        </a:p>
      </dgm:t>
    </dgm:pt>
    <dgm:pt modelId="{594182FD-07E7-45D1-B6AE-2343F5188673}">
      <dgm:prSet/>
      <dgm:spPr/>
      <dgm:t>
        <a:bodyPr/>
        <a:lstStyle/>
        <a:p>
          <a:r>
            <a:rPr lang="en-US"/>
            <a:t>Cognition</a:t>
          </a:r>
        </a:p>
      </dgm:t>
    </dgm:pt>
    <dgm:pt modelId="{1157C62F-0587-464A-8DF7-B8ED80245C41}" type="parTrans" cxnId="{6B4B85E9-ECB1-45F5-B220-745B88146AA3}">
      <dgm:prSet/>
      <dgm:spPr/>
      <dgm:t>
        <a:bodyPr/>
        <a:lstStyle/>
        <a:p>
          <a:endParaRPr lang="en-US"/>
        </a:p>
      </dgm:t>
    </dgm:pt>
    <dgm:pt modelId="{9F93EEEE-5B17-4323-B9AD-964150BB9234}" type="sibTrans" cxnId="{6B4B85E9-ECB1-45F5-B220-745B88146AA3}">
      <dgm:prSet/>
      <dgm:spPr/>
      <dgm:t>
        <a:bodyPr/>
        <a:lstStyle/>
        <a:p>
          <a:endParaRPr lang="en-US"/>
        </a:p>
      </dgm:t>
    </dgm:pt>
    <dgm:pt modelId="{350C2C8D-D062-4A66-9805-BD430D3D2906}">
      <dgm:prSet/>
      <dgm:spPr/>
      <dgm:t>
        <a:bodyPr/>
        <a:lstStyle/>
        <a:p>
          <a:r>
            <a:rPr lang="en-US"/>
            <a:t>Behavior and mood</a:t>
          </a:r>
        </a:p>
      </dgm:t>
    </dgm:pt>
    <dgm:pt modelId="{0A19FA04-97A4-4F5D-A095-82C14302A401}" type="parTrans" cxnId="{0ACD7D30-28AE-4E8A-A940-482A34694742}">
      <dgm:prSet/>
      <dgm:spPr/>
      <dgm:t>
        <a:bodyPr/>
        <a:lstStyle/>
        <a:p>
          <a:endParaRPr lang="en-US"/>
        </a:p>
      </dgm:t>
    </dgm:pt>
    <dgm:pt modelId="{003B62A9-DD87-462E-93F1-BD99911C5B06}" type="sibTrans" cxnId="{0ACD7D30-28AE-4E8A-A940-482A34694742}">
      <dgm:prSet/>
      <dgm:spPr/>
      <dgm:t>
        <a:bodyPr/>
        <a:lstStyle/>
        <a:p>
          <a:endParaRPr lang="en-US"/>
        </a:p>
      </dgm:t>
    </dgm:pt>
    <dgm:pt modelId="{00DED1B3-A5A4-4C24-AD9E-6F547C799EE6}">
      <dgm:prSet/>
      <dgm:spPr/>
      <dgm:t>
        <a:bodyPr/>
        <a:lstStyle/>
        <a:p>
          <a:r>
            <a:rPr lang="en-US"/>
            <a:t>Chorea and motor control</a:t>
          </a:r>
        </a:p>
      </dgm:t>
    </dgm:pt>
    <dgm:pt modelId="{853CE1E5-0CAA-4B02-B07F-DB46D4B394EE}" type="parTrans" cxnId="{EBBE347E-A5DB-4479-9637-275AAD861A1A}">
      <dgm:prSet/>
      <dgm:spPr/>
      <dgm:t>
        <a:bodyPr/>
        <a:lstStyle/>
        <a:p>
          <a:endParaRPr lang="en-US"/>
        </a:p>
      </dgm:t>
    </dgm:pt>
    <dgm:pt modelId="{A685BB33-52D6-44B1-8CC3-C0FA2732394B}" type="sibTrans" cxnId="{EBBE347E-A5DB-4479-9637-275AAD861A1A}">
      <dgm:prSet/>
      <dgm:spPr/>
      <dgm:t>
        <a:bodyPr/>
        <a:lstStyle/>
        <a:p>
          <a:endParaRPr lang="en-US"/>
        </a:p>
      </dgm:t>
    </dgm:pt>
    <dgm:pt modelId="{5537837F-1FDB-43FC-A708-1D8E36B53A3E}">
      <dgm:prSet/>
      <dgm:spPr/>
      <dgm:t>
        <a:bodyPr/>
        <a:lstStyle/>
        <a:p>
          <a:r>
            <a:rPr lang="en-US"/>
            <a:t>Functional decline</a:t>
          </a:r>
        </a:p>
      </dgm:t>
    </dgm:pt>
    <dgm:pt modelId="{E1BD06FA-0B69-43E6-80BF-2E19F4C8A545}" type="parTrans" cxnId="{0FB3035D-DEA8-464B-885D-464FEE836FB4}">
      <dgm:prSet/>
      <dgm:spPr/>
      <dgm:t>
        <a:bodyPr/>
        <a:lstStyle/>
        <a:p>
          <a:endParaRPr lang="en-US"/>
        </a:p>
      </dgm:t>
    </dgm:pt>
    <dgm:pt modelId="{93648A8B-E333-45CA-AB05-A72D136EA85D}" type="sibTrans" cxnId="{0FB3035D-DEA8-464B-885D-464FEE836FB4}">
      <dgm:prSet/>
      <dgm:spPr/>
      <dgm:t>
        <a:bodyPr/>
        <a:lstStyle/>
        <a:p>
          <a:endParaRPr lang="en-US"/>
        </a:p>
      </dgm:t>
    </dgm:pt>
    <dgm:pt modelId="{A071F88E-327C-4EC8-A5FF-A9574B36B44C}">
      <dgm:prSet/>
      <dgm:spPr/>
      <dgm:t>
        <a:bodyPr/>
        <a:lstStyle/>
        <a:p>
          <a:r>
            <a:rPr lang="en-US"/>
            <a:t>Biomarkers: </a:t>
          </a:r>
        </a:p>
      </dgm:t>
    </dgm:pt>
    <dgm:pt modelId="{7D7AAC7D-143B-4B94-A37B-99D8576B6108}" type="parTrans" cxnId="{E421795F-64B8-47F1-9896-5BAD5D875769}">
      <dgm:prSet/>
      <dgm:spPr/>
      <dgm:t>
        <a:bodyPr/>
        <a:lstStyle/>
        <a:p>
          <a:endParaRPr lang="en-US"/>
        </a:p>
      </dgm:t>
    </dgm:pt>
    <dgm:pt modelId="{1EA8E7AD-0146-47E2-BE87-3D570B18672C}" type="sibTrans" cxnId="{E421795F-64B8-47F1-9896-5BAD5D875769}">
      <dgm:prSet/>
      <dgm:spPr/>
      <dgm:t>
        <a:bodyPr/>
        <a:lstStyle/>
        <a:p>
          <a:endParaRPr lang="en-US"/>
        </a:p>
      </dgm:t>
    </dgm:pt>
    <dgm:pt modelId="{A9E77A55-7E6D-469A-9717-236C0F1B91CA}">
      <dgm:prSet/>
      <dgm:spPr/>
      <dgm:t>
        <a:bodyPr/>
        <a:lstStyle/>
        <a:p>
          <a:r>
            <a:rPr lang="en-US"/>
            <a:t>mutant huntingtin levels in the spinal fluid</a:t>
          </a:r>
        </a:p>
      </dgm:t>
    </dgm:pt>
    <dgm:pt modelId="{4E7269FC-2C00-498A-A48A-7DE0DC17AB63}" type="parTrans" cxnId="{D7A9C754-6A8B-44A4-9C2D-27DA0D8C3679}">
      <dgm:prSet/>
      <dgm:spPr/>
      <dgm:t>
        <a:bodyPr/>
        <a:lstStyle/>
        <a:p>
          <a:endParaRPr lang="en-US"/>
        </a:p>
      </dgm:t>
    </dgm:pt>
    <dgm:pt modelId="{97388DA1-621D-4E38-9FCD-C7E049EC5A64}" type="sibTrans" cxnId="{D7A9C754-6A8B-44A4-9C2D-27DA0D8C3679}">
      <dgm:prSet/>
      <dgm:spPr/>
      <dgm:t>
        <a:bodyPr/>
        <a:lstStyle/>
        <a:p>
          <a:endParaRPr lang="en-US"/>
        </a:p>
      </dgm:t>
    </dgm:pt>
    <dgm:pt modelId="{74D24CA2-51AF-455E-B53C-131608713585}">
      <dgm:prSet/>
      <dgm:spPr/>
      <dgm:t>
        <a:bodyPr/>
        <a:lstStyle/>
        <a:p>
          <a:r>
            <a:rPr lang="en-US"/>
            <a:t>MRI brain scans</a:t>
          </a:r>
        </a:p>
      </dgm:t>
    </dgm:pt>
    <dgm:pt modelId="{0E5FEF75-F397-468C-B619-9B90EDD96052}" type="parTrans" cxnId="{796452CD-502F-4258-93AD-2D476042C8E8}">
      <dgm:prSet/>
      <dgm:spPr/>
      <dgm:t>
        <a:bodyPr/>
        <a:lstStyle/>
        <a:p>
          <a:endParaRPr lang="en-US"/>
        </a:p>
      </dgm:t>
    </dgm:pt>
    <dgm:pt modelId="{72AC9E52-80DE-444C-B158-6697F38505B1}" type="sibTrans" cxnId="{796452CD-502F-4258-93AD-2D476042C8E8}">
      <dgm:prSet/>
      <dgm:spPr/>
      <dgm:t>
        <a:bodyPr/>
        <a:lstStyle/>
        <a:p>
          <a:endParaRPr lang="en-US"/>
        </a:p>
      </dgm:t>
    </dgm:pt>
    <dgm:pt modelId="{57C81D78-2329-4743-97BA-F1FFE64DDE93}" type="pres">
      <dgm:prSet presAssocID="{7B667351-E1FD-486D-9B10-FD0B1B9EAFC9}" presName="linear" presStyleCnt="0">
        <dgm:presLayoutVars>
          <dgm:dir/>
          <dgm:animLvl val="lvl"/>
          <dgm:resizeHandles val="exact"/>
        </dgm:presLayoutVars>
      </dgm:prSet>
      <dgm:spPr/>
    </dgm:pt>
    <dgm:pt modelId="{B0326C4F-076E-4307-BA95-DB24FEFF71E0}" type="pres">
      <dgm:prSet presAssocID="{DD8F5B1D-5F02-41AE-88DE-ADA5B45A7D02}" presName="parentLin" presStyleCnt="0"/>
      <dgm:spPr/>
    </dgm:pt>
    <dgm:pt modelId="{91C29DCC-1547-47AA-809E-6E48C493B9CF}" type="pres">
      <dgm:prSet presAssocID="{DD8F5B1D-5F02-41AE-88DE-ADA5B45A7D02}" presName="parentLeftMargin" presStyleLbl="node1" presStyleIdx="0" presStyleCnt="2"/>
      <dgm:spPr/>
    </dgm:pt>
    <dgm:pt modelId="{781CD44A-C7D6-4DAD-9822-9A81F4FB0D51}" type="pres">
      <dgm:prSet presAssocID="{DD8F5B1D-5F02-41AE-88DE-ADA5B45A7D02}" presName="parentText" presStyleLbl="node1" presStyleIdx="0" presStyleCnt="2">
        <dgm:presLayoutVars>
          <dgm:chMax val="0"/>
          <dgm:bulletEnabled val="1"/>
        </dgm:presLayoutVars>
      </dgm:prSet>
      <dgm:spPr/>
    </dgm:pt>
    <dgm:pt modelId="{848E2C3F-E6DC-47F7-8035-12676D47087B}" type="pres">
      <dgm:prSet presAssocID="{DD8F5B1D-5F02-41AE-88DE-ADA5B45A7D02}" presName="negativeSpace" presStyleCnt="0"/>
      <dgm:spPr/>
    </dgm:pt>
    <dgm:pt modelId="{E797D2AB-CD22-4DB0-8881-9EC93418F468}" type="pres">
      <dgm:prSet presAssocID="{DD8F5B1D-5F02-41AE-88DE-ADA5B45A7D02}" presName="childText" presStyleLbl="conFgAcc1" presStyleIdx="0" presStyleCnt="2">
        <dgm:presLayoutVars>
          <dgm:bulletEnabled val="1"/>
        </dgm:presLayoutVars>
      </dgm:prSet>
      <dgm:spPr/>
    </dgm:pt>
    <dgm:pt modelId="{348AD73E-F710-4B53-9F9B-0D71CD2B8BDA}" type="pres">
      <dgm:prSet presAssocID="{369D0048-EAC6-4FEA-92F8-EF04FD87EA06}" presName="spaceBetweenRectangles" presStyleCnt="0"/>
      <dgm:spPr/>
    </dgm:pt>
    <dgm:pt modelId="{5E6943DA-62A7-4F61-B126-F37FF1EEF500}" type="pres">
      <dgm:prSet presAssocID="{A071F88E-327C-4EC8-A5FF-A9574B36B44C}" presName="parentLin" presStyleCnt="0"/>
      <dgm:spPr/>
    </dgm:pt>
    <dgm:pt modelId="{27193B14-6097-4C61-B812-F2AE086DD4AA}" type="pres">
      <dgm:prSet presAssocID="{A071F88E-327C-4EC8-A5FF-A9574B36B44C}" presName="parentLeftMargin" presStyleLbl="node1" presStyleIdx="0" presStyleCnt="2"/>
      <dgm:spPr/>
    </dgm:pt>
    <dgm:pt modelId="{686F620C-B707-418F-8DC3-95CB14390AF0}" type="pres">
      <dgm:prSet presAssocID="{A071F88E-327C-4EC8-A5FF-A9574B36B44C}" presName="parentText" presStyleLbl="node1" presStyleIdx="1" presStyleCnt="2">
        <dgm:presLayoutVars>
          <dgm:chMax val="0"/>
          <dgm:bulletEnabled val="1"/>
        </dgm:presLayoutVars>
      </dgm:prSet>
      <dgm:spPr/>
    </dgm:pt>
    <dgm:pt modelId="{23EB4991-A287-4E0B-96E0-62A302901F8D}" type="pres">
      <dgm:prSet presAssocID="{A071F88E-327C-4EC8-A5FF-A9574B36B44C}" presName="negativeSpace" presStyleCnt="0"/>
      <dgm:spPr/>
    </dgm:pt>
    <dgm:pt modelId="{26D532AD-954B-4888-9635-751593B44733}" type="pres">
      <dgm:prSet presAssocID="{A071F88E-327C-4EC8-A5FF-A9574B36B44C}" presName="childText" presStyleLbl="conFgAcc1" presStyleIdx="1" presStyleCnt="2">
        <dgm:presLayoutVars>
          <dgm:bulletEnabled val="1"/>
        </dgm:presLayoutVars>
      </dgm:prSet>
      <dgm:spPr/>
    </dgm:pt>
  </dgm:ptLst>
  <dgm:cxnLst>
    <dgm:cxn modelId="{760B2302-FFD4-4245-A55B-6BAFD086CE7F}" type="presOf" srcId="{7B667351-E1FD-486D-9B10-FD0B1B9EAFC9}" destId="{57C81D78-2329-4743-97BA-F1FFE64DDE93}" srcOrd="0" destOrd="0" presId="urn:microsoft.com/office/officeart/2005/8/layout/list1"/>
    <dgm:cxn modelId="{BC654503-5EAB-46D3-BD2E-07E59DC47E49}" type="presOf" srcId="{594182FD-07E7-45D1-B6AE-2343F5188673}" destId="{E797D2AB-CD22-4DB0-8881-9EC93418F468}" srcOrd="0" destOrd="0" presId="urn:microsoft.com/office/officeart/2005/8/layout/list1"/>
    <dgm:cxn modelId="{33AD2C28-E264-469E-B727-DA408A944873}" type="presOf" srcId="{DD8F5B1D-5F02-41AE-88DE-ADA5B45A7D02}" destId="{781CD44A-C7D6-4DAD-9822-9A81F4FB0D51}" srcOrd="1" destOrd="0" presId="urn:microsoft.com/office/officeart/2005/8/layout/list1"/>
    <dgm:cxn modelId="{0ACD7D30-28AE-4E8A-A940-482A34694742}" srcId="{DD8F5B1D-5F02-41AE-88DE-ADA5B45A7D02}" destId="{350C2C8D-D062-4A66-9805-BD430D3D2906}" srcOrd="1" destOrd="0" parTransId="{0A19FA04-97A4-4F5D-A095-82C14302A401}" sibTransId="{003B62A9-DD87-462E-93F1-BD99911C5B06}"/>
    <dgm:cxn modelId="{0FB3035D-DEA8-464B-885D-464FEE836FB4}" srcId="{DD8F5B1D-5F02-41AE-88DE-ADA5B45A7D02}" destId="{5537837F-1FDB-43FC-A708-1D8E36B53A3E}" srcOrd="3" destOrd="0" parTransId="{E1BD06FA-0B69-43E6-80BF-2E19F4C8A545}" sibTransId="{93648A8B-E333-45CA-AB05-A72D136EA85D}"/>
    <dgm:cxn modelId="{E421795F-64B8-47F1-9896-5BAD5D875769}" srcId="{7B667351-E1FD-486D-9B10-FD0B1B9EAFC9}" destId="{A071F88E-327C-4EC8-A5FF-A9574B36B44C}" srcOrd="1" destOrd="0" parTransId="{7D7AAC7D-143B-4B94-A37B-99D8576B6108}" sibTransId="{1EA8E7AD-0146-47E2-BE87-3D570B18672C}"/>
    <dgm:cxn modelId="{46647D67-0D8C-4816-A784-2B4C609C4B2C}" type="presOf" srcId="{350C2C8D-D062-4A66-9805-BD430D3D2906}" destId="{E797D2AB-CD22-4DB0-8881-9EC93418F468}" srcOrd="0" destOrd="1" presId="urn:microsoft.com/office/officeart/2005/8/layout/list1"/>
    <dgm:cxn modelId="{B6338C4B-9E1E-41F8-97F4-44A0AB5F4D35}" srcId="{7B667351-E1FD-486D-9B10-FD0B1B9EAFC9}" destId="{DD8F5B1D-5F02-41AE-88DE-ADA5B45A7D02}" srcOrd="0" destOrd="0" parTransId="{FF98C20E-4C98-4D7F-87DC-86660A5D33C3}" sibTransId="{369D0048-EAC6-4FEA-92F8-EF04FD87EA06}"/>
    <dgm:cxn modelId="{F9205E52-1ED5-4E43-A584-F59DF000681E}" type="presOf" srcId="{A071F88E-327C-4EC8-A5FF-A9574B36B44C}" destId="{27193B14-6097-4C61-B812-F2AE086DD4AA}" srcOrd="0" destOrd="0" presId="urn:microsoft.com/office/officeart/2005/8/layout/list1"/>
    <dgm:cxn modelId="{D7A9C754-6A8B-44A4-9C2D-27DA0D8C3679}" srcId="{A071F88E-327C-4EC8-A5FF-A9574B36B44C}" destId="{A9E77A55-7E6D-469A-9717-236C0F1B91CA}" srcOrd="0" destOrd="0" parTransId="{4E7269FC-2C00-498A-A48A-7DE0DC17AB63}" sibTransId="{97388DA1-621D-4E38-9FCD-C7E049EC5A64}"/>
    <dgm:cxn modelId="{FB3A4D78-7B1A-4D42-B758-C6D09A5A0872}" type="presOf" srcId="{A071F88E-327C-4EC8-A5FF-A9574B36B44C}" destId="{686F620C-B707-418F-8DC3-95CB14390AF0}" srcOrd="1" destOrd="0" presId="urn:microsoft.com/office/officeart/2005/8/layout/list1"/>
    <dgm:cxn modelId="{EBBE347E-A5DB-4479-9637-275AAD861A1A}" srcId="{DD8F5B1D-5F02-41AE-88DE-ADA5B45A7D02}" destId="{00DED1B3-A5A4-4C24-AD9E-6F547C799EE6}" srcOrd="2" destOrd="0" parTransId="{853CE1E5-0CAA-4B02-B07F-DB46D4B394EE}" sibTransId="{A685BB33-52D6-44B1-8CC3-C0FA2732394B}"/>
    <dgm:cxn modelId="{55788B9D-F0C0-48B3-8841-B2CFECE31D7C}" type="presOf" srcId="{00DED1B3-A5A4-4C24-AD9E-6F547C799EE6}" destId="{E797D2AB-CD22-4DB0-8881-9EC93418F468}" srcOrd="0" destOrd="2" presId="urn:microsoft.com/office/officeart/2005/8/layout/list1"/>
    <dgm:cxn modelId="{192E92A3-4B7E-4310-A3B4-BEBB23DA10A3}" type="presOf" srcId="{5537837F-1FDB-43FC-A708-1D8E36B53A3E}" destId="{E797D2AB-CD22-4DB0-8881-9EC93418F468}" srcOrd="0" destOrd="3" presId="urn:microsoft.com/office/officeart/2005/8/layout/list1"/>
    <dgm:cxn modelId="{796452CD-502F-4258-93AD-2D476042C8E8}" srcId="{A071F88E-327C-4EC8-A5FF-A9574B36B44C}" destId="{74D24CA2-51AF-455E-B53C-131608713585}" srcOrd="1" destOrd="0" parTransId="{0E5FEF75-F397-468C-B619-9B90EDD96052}" sibTransId="{72AC9E52-80DE-444C-B158-6697F38505B1}"/>
    <dgm:cxn modelId="{823B2DCF-6A0C-4981-8B6D-74F1F2C9351C}" type="presOf" srcId="{74D24CA2-51AF-455E-B53C-131608713585}" destId="{26D532AD-954B-4888-9635-751593B44733}" srcOrd="0" destOrd="1" presId="urn:microsoft.com/office/officeart/2005/8/layout/list1"/>
    <dgm:cxn modelId="{6B4B85E9-ECB1-45F5-B220-745B88146AA3}" srcId="{DD8F5B1D-5F02-41AE-88DE-ADA5B45A7D02}" destId="{594182FD-07E7-45D1-B6AE-2343F5188673}" srcOrd="0" destOrd="0" parTransId="{1157C62F-0587-464A-8DF7-B8ED80245C41}" sibTransId="{9F93EEEE-5B17-4323-B9AD-964150BB9234}"/>
    <dgm:cxn modelId="{3A1164ED-0ACF-4803-BE27-F13AA7918E12}" type="presOf" srcId="{DD8F5B1D-5F02-41AE-88DE-ADA5B45A7D02}" destId="{91C29DCC-1547-47AA-809E-6E48C493B9CF}" srcOrd="0" destOrd="0" presId="urn:microsoft.com/office/officeart/2005/8/layout/list1"/>
    <dgm:cxn modelId="{2EDB87F5-1D6B-43A1-A113-0FCC5BCA2A55}" type="presOf" srcId="{A9E77A55-7E6D-469A-9717-236C0F1B91CA}" destId="{26D532AD-954B-4888-9635-751593B44733}" srcOrd="0" destOrd="0" presId="urn:microsoft.com/office/officeart/2005/8/layout/list1"/>
    <dgm:cxn modelId="{E55C6A8F-5AE5-4772-B92E-7A3C835C99A0}" type="presParOf" srcId="{57C81D78-2329-4743-97BA-F1FFE64DDE93}" destId="{B0326C4F-076E-4307-BA95-DB24FEFF71E0}" srcOrd="0" destOrd="0" presId="urn:microsoft.com/office/officeart/2005/8/layout/list1"/>
    <dgm:cxn modelId="{BBB30FA3-A33D-49F4-AB56-C995F7C727CB}" type="presParOf" srcId="{B0326C4F-076E-4307-BA95-DB24FEFF71E0}" destId="{91C29DCC-1547-47AA-809E-6E48C493B9CF}" srcOrd="0" destOrd="0" presId="urn:microsoft.com/office/officeart/2005/8/layout/list1"/>
    <dgm:cxn modelId="{AFEC443A-AF39-4C71-9CE4-37D4CC8CA7C2}" type="presParOf" srcId="{B0326C4F-076E-4307-BA95-DB24FEFF71E0}" destId="{781CD44A-C7D6-4DAD-9822-9A81F4FB0D51}" srcOrd="1" destOrd="0" presId="urn:microsoft.com/office/officeart/2005/8/layout/list1"/>
    <dgm:cxn modelId="{65088ABA-AB33-4141-A94D-71FE86E118AE}" type="presParOf" srcId="{57C81D78-2329-4743-97BA-F1FFE64DDE93}" destId="{848E2C3F-E6DC-47F7-8035-12676D47087B}" srcOrd="1" destOrd="0" presId="urn:microsoft.com/office/officeart/2005/8/layout/list1"/>
    <dgm:cxn modelId="{1BD15650-95AB-4E57-BDFF-64882679D381}" type="presParOf" srcId="{57C81D78-2329-4743-97BA-F1FFE64DDE93}" destId="{E797D2AB-CD22-4DB0-8881-9EC93418F468}" srcOrd="2" destOrd="0" presId="urn:microsoft.com/office/officeart/2005/8/layout/list1"/>
    <dgm:cxn modelId="{7813B6D2-AC3C-497C-AB4B-DF85CFADF204}" type="presParOf" srcId="{57C81D78-2329-4743-97BA-F1FFE64DDE93}" destId="{348AD73E-F710-4B53-9F9B-0D71CD2B8BDA}" srcOrd="3" destOrd="0" presId="urn:microsoft.com/office/officeart/2005/8/layout/list1"/>
    <dgm:cxn modelId="{2E56EF85-8055-4D99-A3DF-341DF132D2C7}" type="presParOf" srcId="{57C81D78-2329-4743-97BA-F1FFE64DDE93}" destId="{5E6943DA-62A7-4F61-B126-F37FF1EEF500}" srcOrd="4" destOrd="0" presId="urn:microsoft.com/office/officeart/2005/8/layout/list1"/>
    <dgm:cxn modelId="{D5A7336B-36BC-49B7-8F26-7944B84A22A2}" type="presParOf" srcId="{5E6943DA-62A7-4F61-B126-F37FF1EEF500}" destId="{27193B14-6097-4C61-B812-F2AE086DD4AA}" srcOrd="0" destOrd="0" presId="urn:microsoft.com/office/officeart/2005/8/layout/list1"/>
    <dgm:cxn modelId="{1A0666AA-05A4-490A-A975-3A9259A0C791}" type="presParOf" srcId="{5E6943DA-62A7-4F61-B126-F37FF1EEF500}" destId="{686F620C-B707-418F-8DC3-95CB14390AF0}" srcOrd="1" destOrd="0" presId="urn:microsoft.com/office/officeart/2005/8/layout/list1"/>
    <dgm:cxn modelId="{E88DD0EC-7A8B-4E90-B8CD-DCCDDACAB2BE}" type="presParOf" srcId="{57C81D78-2329-4743-97BA-F1FFE64DDE93}" destId="{23EB4991-A287-4E0B-96E0-62A302901F8D}" srcOrd="5" destOrd="0" presId="urn:microsoft.com/office/officeart/2005/8/layout/list1"/>
    <dgm:cxn modelId="{3CD1EC74-5504-41C7-B9C5-814FE605C749}" type="presParOf" srcId="{57C81D78-2329-4743-97BA-F1FFE64DDE93}" destId="{26D532AD-954B-4888-9635-751593B4473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F2998E-0D9A-4A11-A2FB-CD119DC9007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5DFE550-E5EE-4656-8CFF-2F0E3D407611}">
      <dgm:prSet/>
      <dgm:spPr/>
      <dgm:t>
        <a:bodyPr/>
        <a:lstStyle/>
        <a:p>
          <a:r>
            <a:rPr lang="en-US"/>
            <a:t>uniQure AMT-130 study</a:t>
          </a:r>
        </a:p>
      </dgm:t>
    </dgm:pt>
    <dgm:pt modelId="{450D5C30-BFC3-4D9F-8CBC-87BBCF5B2A04}" type="parTrans" cxnId="{071B38AF-AFC9-4FC0-B290-F69651EA8129}">
      <dgm:prSet/>
      <dgm:spPr/>
      <dgm:t>
        <a:bodyPr/>
        <a:lstStyle/>
        <a:p>
          <a:endParaRPr lang="en-US"/>
        </a:p>
      </dgm:t>
    </dgm:pt>
    <dgm:pt modelId="{F8513077-15F1-41E7-94AA-4A50E68CC786}" type="sibTrans" cxnId="{071B38AF-AFC9-4FC0-B290-F69651EA8129}">
      <dgm:prSet/>
      <dgm:spPr/>
      <dgm:t>
        <a:bodyPr/>
        <a:lstStyle/>
        <a:p>
          <a:endParaRPr lang="en-US"/>
        </a:p>
      </dgm:t>
    </dgm:pt>
    <dgm:pt modelId="{6C068C20-2711-4214-937D-3160BE3B44ED}">
      <dgm:prSet/>
      <dgm:spPr/>
      <dgm:t>
        <a:bodyPr/>
        <a:lstStyle/>
        <a:p>
          <a:r>
            <a:rPr lang="en-US" dirty="0"/>
            <a:t>Kinect-HD Study</a:t>
          </a:r>
        </a:p>
      </dgm:t>
    </dgm:pt>
    <dgm:pt modelId="{20FE0C5D-5BA4-4BDB-8D89-055F069AC360}" type="parTrans" cxnId="{18163C06-061B-41FB-9C35-7433E7409F7D}">
      <dgm:prSet/>
      <dgm:spPr/>
      <dgm:t>
        <a:bodyPr/>
        <a:lstStyle/>
        <a:p>
          <a:endParaRPr lang="en-US"/>
        </a:p>
      </dgm:t>
    </dgm:pt>
    <dgm:pt modelId="{9A62B0E0-50FC-4D99-B3C9-D8FEC12BA40E}" type="sibTrans" cxnId="{18163C06-061B-41FB-9C35-7433E7409F7D}">
      <dgm:prSet/>
      <dgm:spPr/>
      <dgm:t>
        <a:bodyPr/>
        <a:lstStyle/>
        <a:p>
          <a:endParaRPr lang="en-US"/>
        </a:p>
      </dgm:t>
    </dgm:pt>
    <dgm:pt modelId="{B1D61081-FB81-4844-87E4-652D6A136E4F}">
      <dgm:prSet/>
      <dgm:spPr/>
      <dgm:t>
        <a:bodyPr/>
        <a:lstStyle/>
        <a:p>
          <a:r>
            <a:rPr lang="en-US"/>
            <a:t>ChANGE-HD study</a:t>
          </a:r>
        </a:p>
      </dgm:t>
    </dgm:pt>
    <dgm:pt modelId="{C8F0BCFC-16A2-4685-B73C-C706A325B5B8}" type="parTrans" cxnId="{C8E3A71B-F22D-40EF-A0DB-1CA383D43A50}">
      <dgm:prSet/>
      <dgm:spPr/>
      <dgm:t>
        <a:bodyPr/>
        <a:lstStyle/>
        <a:p>
          <a:endParaRPr lang="en-US"/>
        </a:p>
      </dgm:t>
    </dgm:pt>
    <dgm:pt modelId="{7BD75DFE-CC1C-464F-A8E8-28D0856476A8}" type="sibTrans" cxnId="{C8E3A71B-F22D-40EF-A0DB-1CA383D43A50}">
      <dgm:prSet/>
      <dgm:spPr/>
      <dgm:t>
        <a:bodyPr/>
        <a:lstStyle/>
        <a:p>
          <a:endParaRPr lang="en-US"/>
        </a:p>
      </dgm:t>
    </dgm:pt>
    <dgm:pt modelId="{BF3CBD2F-1A52-4666-B515-262BF2A339B5}" type="pres">
      <dgm:prSet presAssocID="{20F2998E-0D9A-4A11-A2FB-CD119DC90076}" presName="linear" presStyleCnt="0">
        <dgm:presLayoutVars>
          <dgm:animLvl val="lvl"/>
          <dgm:resizeHandles val="exact"/>
        </dgm:presLayoutVars>
      </dgm:prSet>
      <dgm:spPr/>
    </dgm:pt>
    <dgm:pt modelId="{C925F6D1-9172-43C5-87FE-4082E1947F85}" type="pres">
      <dgm:prSet presAssocID="{35DFE550-E5EE-4656-8CFF-2F0E3D407611}" presName="parentText" presStyleLbl="node1" presStyleIdx="0" presStyleCnt="3">
        <dgm:presLayoutVars>
          <dgm:chMax val="0"/>
          <dgm:bulletEnabled val="1"/>
        </dgm:presLayoutVars>
      </dgm:prSet>
      <dgm:spPr/>
    </dgm:pt>
    <dgm:pt modelId="{BEC2298C-48E5-4BE7-84E9-E818014C4875}" type="pres">
      <dgm:prSet presAssocID="{F8513077-15F1-41E7-94AA-4A50E68CC786}" presName="spacer" presStyleCnt="0"/>
      <dgm:spPr/>
    </dgm:pt>
    <dgm:pt modelId="{1D79981C-CF1F-4AEB-98BC-2C7133C8A8C8}" type="pres">
      <dgm:prSet presAssocID="{6C068C20-2711-4214-937D-3160BE3B44ED}" presName="parentText" presStyleLbl="node1" presStyleIdx="1" presStyleCnt="3">
        <dgm:presLayoutVars>
          <dgm:chMax val="0"/>
          <dgm:bulletEnabled val="1"/>
        </dgm:presLayoutVars>
      </dgm:prSet>
      <dgm:spPr/>
    </dgm:pt>
    <dgm:pt modelId="{A53757C6-022F-4C9B-AF7D-E697D08FA731}" type="pres">
      <dgm:prSet presAssocID="{9A62B0E0-50FC-4D99-B3C9-D8FEC12BA40E}" presName="spacer" presStyleCnt="0"/>
      <dgm:spPr/>
    </dgm:pt>
    <dgm:pt modelId="{8BFEA101-0E6D-4A09-B5BB-FB634EFA24CC}" type="pres">
      <dgm:prSet presAssocID="{B1D61081-FB81-4844-87E4-652D6A136E4F}" presName="parentText" presStyleLbl="node1" presStyleIdx="2" presStyleCnt="3">
        <dgm:presLayoutVars>
          <dgm:chMax val="0"/>
          <dgm:bulletEnabled val="1"/>
        </dgm:presLayoutVars>
      </dgm:prSet>
      <dgm:spPr/>
    </dgm:pt>
  </dgm:ptLst>
  <dgm:cxnLst>
    <dgm:cxn modelId="{18163C06-061B-41FB-9C35-7433E7409F7D}" srcId="{20F2998E-0D9A-4A11-A2FB-CD119DC90076}" destId="{6C068C20-2711-4214-937D-3160BE3B44ED}" srcOrd="1" destOrd="0" parTransId="{20FE0C5D-5BA4-4BDB-8D89-055F069AC360}" sibTransId="{9A62B0E0-50FC-4D99-B3C9-D8FEC12BA40E}"/>
    <dgm:cxn modelId="{C2F2361B-4230-4928-AF73-DEE29AC230D9}" type="presOf" srcId="{6C068C20-2711-4214-937D-3160BE3B44ED}" destId="{1D79981C-CF1F-4AEB-98BC-2C7133C8A8C8}" srcOrd="0" destOrd="0" presId="urn:microsoft.com/office/officeart/2005/8/layout/vList2"/>
    <dgm:cxn modelId="{C8E3A71B-F22D-40EF-A0DB-1CA383D43A50}" srcId="{20F2998E-0D9A-4A11-A2FB-CD119DC90076}" destId="{B1D61081-FB81-4844-87E4-652D6A136E4F}" srcOrd="2" destOrd="0" parTransId="{C8F0BCFC-16A2-4685-B73C-C706A325B5B8}" sibTransId="{7BD75DFE-CC1C-464F-A8E8-28D0856476A8}"/>
    <dgm:cxn modelId="{91A4BF2B-6C3E-45F6-9239-9E80DCA354B7}" type="presOf" srcId="{35DFE550-E5EE-4656-8CFF-2F0E3D407611}" destId="{C925F6D1-9172-43C5-87FE-4082E1947F85}" srcOrd="0" destOrd="0" presId="urn:microsoft.com/office/officeart/2005/8/layout/vList2"/>
    <dgm:cxn modelId="{3AB7B485-7FF2-4A01-89D6-0794191B2832}" type="presOf" srcId="{20F2998E-0D9A-4A11-A2FB-CD119DC90076}" destId="{BF3CBD2F-1A52-4666-B515-262BF2A339B5}" srcOrd="0" destOrd="0" presId="urn:microsoft.com/office/officeart/2005/8/layout/vList2"/>
    <dgm:cxn modelId="{071B38AF-AFC9-4FC0-B290-F69651EA8129}" srcId="{20F2998E-0D9A-4A11-A2FB-CD119DC90076}" destId="{35DFE550-E5EE-4656-8CFF-2F0E3D407611}" srcOrd="0" destOrd="0" parTransId="{450D5C30-BFC3-4D9F-8CBC-87BBCF5B2A04}" sibTransId="{F8513077-15F1-41E7-94AA-4A50E68CC786}"/>
    <dgm:cxn modelId="{2C45F2C5-D51B-489C-B4BF-8A6C958C9DB6}" type="presOf" srcId="{B1D61081-FB81-4844-87E4-652D6A136E4F}" destId="{8BFEA101-0E6D-4A09-B5BB-FB634EFA24CC}" srcOrd="0" destOrd="0" presId="urn:microsoft.com/office/officeart/2005/8/layout/vList2"/>
    <dgm:cxn modelId="{35EDB897-0EEE-4FD4-B94D-C3474BD3526A}" type="presParOf" srcId="{BF3CBD2F-1A52-4666-B515-262BF2A339B5}" destId="{C925F6D1-9172-43C5-87FE-4082E1947F85}" srcOrd="0" destOrd="0" presId="urn:microsoft.com/office/officeart/2005/8/layout/vList2"/>
    <dgm:cxn modelId="{25277094-BA89-4B48-9D58-22A13526A9B0}" type="presParOf" srcId="{BF3CBD2F-1A52-4666-B515-262BF2A339B5}" destId="{BEC2298C-48E5-4BE7-84E9-E818014C4875}" srcOrd="1" destOrd="0" presId="urn:microsoft.com/office/officeart/2005/8/layout/vList2"/>
    <dgm:cxn modelId="{98528EAE-0CEE-4093-8589-7E5A652F8DD7}" type="presParOf" srcId="{BF3CBD2F-1A52-4666-B515-262BF2A339B5}" destId="{1D79981C-CF1F-4AEB-98BC-2C7133C8A8C8}" srcOrd="2" destOrd="0" presId="urn:microsoft.com/office/officeart/2005/8/layout/vList2"/>
    <dgm:cxn modelId="{E94F980E-88BC-4828-927D-F4E736353724}" type="presParOf" srcId="{BF3CBD2F-1A52-4666-B515-262BF2A339B5}" destId="{A53757C6-022F-4C9B-AF7D-E697D08FA731}" srcOrd="3" destOrd="0" presId="urn:microsoft.com/office/officeart/2005/8/layout/vList2"/>
    <dgm:cxn modelId="{4DB623C2-CB61-49C5-B79B-66656FF15A54}" type="presParOf" srcId="{BF3CBD2F-1A52-4666-B515-262BF2A339B5}" destId="{8BFEA101-0E6D-4A09-B5BB-FB634EFA24C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06995-EADD-4CC0-9AF2-7DC08AA44A27}">
      <dsp:nvSpPr>
        <dsp:cNvPr id="0" name=""/>
        <dsp:cNvSpPr/>
      </dsp:nvSpPr>
      <dsp:spPr>
        <a:xfrm>
          <a:off x="0" y="718"/>
          <a:ext cx="48852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E3A06B-9D02-4493-B6C9-E5BAF50BDA51}">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C8DFCE-5258-49C7-B344-4F40699E6C54}">
      <dsp:nvSpPr>
        <dsp:cNvPr id="0" name=""/>
        <dsp:cNvSpPr/>
      </dsp:nvSpPr>
      <dsp:spPr>
        <a:xfrm>
          <a:off x="1941716" y="718"/>
          <a:ext cx="2943486"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Background about the acceleration in HD research</a:t>
          </a:r>
        </a:p>
      </dsp:txBody>
      <dsp:txXfrm>
        <a:off x="1941716" y="718"/>
        <a:ext cx="2943486" cy="1681139"/>
      </dsp:txXfrm>
    </dsp:sp>
    <dsp:sp modelId="{2926999F-1446-4BBB-9546-FEEE9C553B06}">
      <dsp:nvSpPr>
        <dsp:cNvPr id="0" name=""/>
        <dsp:cNvSpPr/>
      </dsp:nvSpPr>
      <dsp:spPr>
        <a:xfrm>
          <a:off x="0" y="2102143"/>
          <a:ext cx="48852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E760FB-6AAF-45AC-9AD8-B1AF57AB2B57}">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ED4DBC-F700-4713-8DD3-2CFEA0CEEE83}">
      <dsp:nvSpPr>
        <dsp:cNvPr id="0" name=""/>
        <dsp:cNvSpPr/>
      </dsp:nvSpPr>
      <dsp:spPr>
        <a:xfrm>
          <a:off x="1941716" y="2102143"/>
          <a:ext cx="2943486"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Three important current trials </a:t>
          </a:r>
        </a:p>
      </dsp:txBody>
      <dsp:txXfrm>
        <a:off x="1941716" y="2102143"/>
        <a:ext cx="2943486" cy="1681139"/>
      </dsp:txXfrm>
    </dsp:sp>
    <dsp:sp modelId="{76406B8D-2E8C-4649-83FE-97EC4BC519E3}">
      <dsp:nvSpPr>
        <dsp:cNvPr id="0" name=""/>
        <dsp:cNvSpPr/>
      </dsp:nvSpPr>
      <dsp:spPr>
        <a:xfrm>
          <a:off x="0" y="4203567"/>
          <a:ext cx="48852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0FED1F-DA88-4F30-9C37-BDCA885FFBA4}">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0D0287-B006-4095-9A22-55892EDE83A6}">
      <dsp:nvSpPr>
        <dsp:cNvPr id="0" name=""/>
        <dsp:cNvSpPr/>
      </dsp:nvSpPr>
      <dsp:spPr>
        <a:xfrm>
          <a:off x="1941716" y="4203567"/>
          <a:ext cx="2943486"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dirty="0"/>
            <a:t>Two important new HD studies</a:t>
          </a:r>
        </a:p>
      </dsp:txBody>
      <dsp:txXfrm>
        <a:off x="1941716" y="4203567"/>
        <a:ext cx="2943486"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7EA24E-3899-4056-9B76-AE93AC6A4F67}">
      <dsp:nvSpPr>
        <dsp:cNvPr id="0" name=""/>
        <dsp:cNvSpPr/>
      </dsp:nvSpPr>
      <dsp:spPr>
        <a:xfrm>
          <a:off x="0" y="152064"/>
          <a:ext cx="3943350" cy="12331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Developing the approach</a:t>
          </a:r>
        </a:p>
      </dsp:txBody>
      <dsp:txXfrm>
        <a:off x="60199" y="212263"/>
        <a:ext cx="3822952" cy="1112781"/>
      </dsp:txXfrm>
    </dsp:sp>
    <dsp:sp modelId="{7FB73AF8-EA71-4E8D-A0E0-D4E6FDB83627}">
      <dsp:nvSpPr>
        <dsp:cNvPr id="0" name=""/>
        <dsp:cNvSpPr/>
      </dsp:nvSpPr>
      <dsp:spPr>
        <a:xfrm>
          <a:off x="0" y="1474524"/>
          <a:ext cx="3943350" cy="123317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Delivering the treatment to the brain</a:t>
          </a:r>
        </a:p>
      </dsp:txBody>
      <dsp:txXfrm>
        <a:off x="60199" y="1534723"/>
        <a:ext cx="3822952" cy="1112781"/>
      </dsp:txXfrm>
    </dsp:sp>
    <dsp:sp modelId="{EC061A80-4F1B-4854-A322-44614CEEA488}">
      <dsp:nvSpPr>
        <dsp:cNvPr id="0" name=""/>
        <dsp:cNvSpPr/>
      </dsp:nvSpPr>
      <dsp:spPr>
        <a:xfrm>
          <a:off x="0" y="2796984"/>
          <a:ext cx="3943350" cy="123317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Anticipating side effects</a:t>
          </a:r>
        </a:p>
      </dsp:txBody>
      <dsp:txXfrm>
        <a:off x="60199" y="2857183"/>
        <a:ext cx="3822952" cy="1112781"/>
      </dsp:txXfrm>
    </dsp:sp>
    <dsp:sp modelId="{D48131F1-6CC8-47D0-944A-B8B9D17640BA}">
      <dsp:nvSpPr>
        <dsp:cNvPr id="0" name=""/>
        <dsp:cNvSpPr/>
      </dsp:nvSpPr>
      <dsp:spPr>
        <a:xfrm>
          <a:off x="0" y="4119444"/>
          <a:ext cx="3943350" cy="123317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Measuring effectiveness</a:t>
          </a:r>
        </a:p>
      </dsp:txBody>
      <dsp:txXfrm>
        <a:off x="60199" y="4179643"/>
        <a:ext cx="3822952" cy="11127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C013F-398C-44F8-976C-2C913293720F}">
      <dsp:nvSpPr>
        <dsp:cNvPr id="0" name=""/>
        <dsp:cNvSpPr/>
      </dsp:nvSpPr>
      <dsp:spPr>
        <a:xfrm>
          <a:off x="0" y="2312"/>
          <a:ext cx="4701779" cy="1172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41E9F4-DE66-4565-B09F-0B69971CBE8A}">
      <dsp:nvSpPr>
        <dsp:cNvPr id="0" name=""/>
        <dsp:cNvSpPr/>
      </dsp:nvSpPr>
      <dsp:spPr>
        <a:xfrm>
          <a:off x="354561" y="266036"/>
          <a:ext cx="644657" cy="644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A6FC77-69B8-4675-8758-66FE57401627}">
      <dsp:nvSpPr>
        <dsp:cNvPr id="0" name=""/>
        <dsp:cNvSpPr/>
      </dsp:nvSpPr>
      <dsp:spPr>
        <a:xfrm>
          <a:off x="1353781" y="2312"/>
          <a:ext cx="3347997"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889000">
            <a:lnSpc>
              <a:spcPct val="100000"/>
            </a:lnSpc>
            <a:spcBef>
              <a:spcPct val="0"/>
            </a:spcBef>
            <a:spcAft>
              <a:spcPct val="35000"/>
            </a:spcAft>
            <a:buNone/>
          </a:pPr>
          <a:r>
            <a:rPr lang="en-US" sz="2000" kern="1200" dirty="0"/>
            <a:t>We understand the natural history of HD </a:t>
          </a:r>
        </a:p>
      </dsp:txBody>
      <dsp:txXfrm>
        <a:off x="1353781" y="2312"/>
        <a:ext cx="3347997" cy="1172105"/>
      </dsp:txXfrm>
    </dsp:sp>
    <dsp:sp modelId="{CB12EDD5-5141-467A-80E8-AECB13943A9D}">
      <dsp:nvSpPr>
        <dsp:cNvPr id="0" name=""/>
        <dsp:cNvSpPr/>
      </dsp:nvSpPr>
      <dsp:spPr>
        <a:xfrm>
          <a:off x="0" y="1467444"/>
          <a:ext cx="4701779" cy="1172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0A852-D25D-4093-B3B2-35123A6124E3}">
      <dsp:nvSpPr>
        <dsp:cNvPr id="0" name=""/>
        <dsp:cNvSpPr/>
      </dsp:nvSpPr>
      <dsp:spPr>
        <a:xfrm>
          <a:off x="354561" y="1731167"/>
          <a:ext cx="644657" cy="644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30BE39-8D5E-4432-A79C-81BA26446EE5}">
      <dsp:nvSpPr>
        <dsp:cNvPr id="0" name=""/>
        <dsp:cNvSpPr/>
      </dsp:nvSpPr>
      <dsp:spPr>
        <a:xfrm>
          <a:off x="1353781" y="1467444"/>
          <a:ext cx="3347997"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889000">
            <a:lnSpc>
              <a:spcPct val="100000"/>
            </a:lnSpc>
            <a:spcBef>
              <a:spcPct val="0"/>
            </a:spcBef>
            <a:spcAft>
              <a:spcPct val="35000"/>
            </a:spcAft>
            <a:buNone/>
          </a:pPr>
          <a:r>
            <a:rPr lang="en-US" sz="2000" kern="1200" dirty="0"/>
            <a:t>Robust involvement of the HD community in HD research</a:t>
          </a:r>
        </a:p>
      </dsp:txBody>
      <dsp:txXfrm>
        <a:off x="1353781" y="1467444"/>
        <a:ext cx="3347997" cy="1172105"/>
      </dsp:txXfrm>
    </dsp:sp>
    <dsp:sp modelId="{A4C45C67-2CB5-4BB7-AAC3-A07953FCA163}">
      <dsp:nvSpPr>
        <dsp:cNvPr id="0" name=""/>
        <dsp:cNvSpPr/>
      </dsp:nvSpPr>
      <dsp:spPr>
        <a:xfrm>
          <a:off x="0" y="2932575"/>
          <a:ext cx="4701779" cy="1172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4BD389-FEE5-486E-A63F-6F01DB4D94FF}">
      <dsp:nvSpPr>
        <dsp:cNvPr id="0" name=""/>
        <dsp:cNvSpPr/>
      </dsp:nvSpPr>
      <dsp:spPr>
        <a:xfrm>
          <a:off x="354561" y="3196299"/>
          <a:ext cx="644657" cy="644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C0E668-61CA-44B2-8F1D-C6736C3F3631}">
      <dsp:nvSpPr>
        <dsp:cNvPr id="0" name=""/>
        <dsp:cNvSpPr/>
      </dsp:nvSpPr>
      <dsp:spPr>
        <a:xfrm>
          <a:off x="1353781" y="2932575"/>
          <a:ext cx="3347997"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889000">
            <a:lnSpc>
              <a:spcPct val="100000"/>
            </a:lnSpc>
            <a:spcBef>
              <a:spcPct val="0"/>
            </a:spcBef>
            <a:spcAft>
              <a:spcPct val="35000"/>
            </a:spcAft>
            <a:buNone/>
          </a:pPr>
          <a:r>
            <a:rPr lang="en-US" sz="2000" kern="1200" dirty="0"/>
            <a:t>Major research breakthroughs</a:t>
          </a:r>
        </a:p>
      </dsp:txBody>
      <dsp:txXfrm>
        <a:off x="1353781" y="2932575"/>
        <a:ext cx="3347997" cy="1172105"/>
      </dsp:txXfrm>
    </dsp:sp>
    <dsp:sp modelId="{F4B70EAB-BEF7-412F-9590-ED79F63CD54E}">
      <dsp:nvSpPr>
        <dsp:cNvPr id="0" name=""/>
        <dsp:cNvSpPr/>
      </dsp:nvSpPr>
      <dsp:spPr>
        <a:xfrm>
          <a:off x="0" y="4397707"/>
          <a:ext cx="4701779" cy="1172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A0363A-C9D2-46D2-860B-D2B1C07F888C}">
      <dsp:nvSpPr>
        <dsp:cNvPr id="0" name=""/>
        <dsp:cNvSpPr/>
      </dsp:nvSpPr>
      <dsp:spPr>
        <a:xfrm>
          <a:off x="354561" y="4661430"/>
          <a:ext cx="644657" cy="6446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909455-D93F-4962-A0C5-EBD9C82A7FDB}">
      <dsp:nvSpPr>
        <dsp:cNvPr id="0" name=""/>
        <dsp:cNvSpPr/>
      </dsp:nvSpPr>
      <dsp:spPr>
        <a:xfrm>
          <a:off x="1353781" y="4397707"/>
          <a:ext cx="3347997"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889000">
            <a:lnSpc>
              <a:spcPct val="100000"/>
            </a:lnSpc>
            <a:spcBef>
              <a:spcPct val="0"/>
            </a:spcBef>
            <a:spcAft>
              <a:spcPct val="35000"/>
            </a:spcAft>
            <a:buNone/>
          </a:pPr>
          <a:r>
            <a:rPr lang="en-US" sz="2000" kern="1200"/>
            <a:t>Multiple sponsors and companies are targeting HD</a:t>
          </a:r>
        </a:p>
      </dsp:txBody>
      <dsp:txXfrm>
        <a:off x="1353781" y="4397707"/>
        <a:ext cx="3347997" cy="11721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C4289-EAF5-454E-BF4F-D87263E4D8E9}">
      <dsp:nvSpPr>
        <dsp:cNvPr id="0" name=""/>
        <dsp:cNvSpPr/>
      </dsp:nvSpPr>
      <dsp:spPr>
        <a:xfrm>
          <a:off x="0" y="345519"/>
          <a:ext cx="7886700" cy="83947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Delivery</a:t>
          </a:r>
        </a:p>
      </dsp:txBody>
      <dsp:txXfrm>
        <a:off x="40980" y="386499"/>
        <a:ext cx="7804740" cy="757514"/>
      </dsp:txXfrm>
    </dsp:sp>
    <dsp:sp modelId="{1585E4E6-C5D7-4D13-B607-417B11E79EE9}">
      <dsp:nvSpPr>
        <dsp:cNvPr id="0" name=""/>
        <dsp:cNvSpPr/>
      </dsp:nvSpPr>
      <dsp:spPr>
        <a:xfrm>
          <a:off x="0" y="1285794"/>
          <a:ext cx="7886700" cy="839474"/>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Off-target effects</a:t>
          </a:r>
        </a:p>
      </dsp:txBody>
      <dsp:txXfrm>
        <a:off x="40980" y="1326774"/>
        <a:ext cx="7804740" cy="757514"/>
      </dsp:txXfrm>
    </dsp:sp>
    <dsp:sp modelId="{9EE57A9F-98D0-4111-929E-8CFA3F9E8B5F}">
      <dsp:nvSpPr>
        <dsp:cNvPr id="0" name=""/>
        <dsp:cNvSpPr/>
      </dsp:nvSpPr>
      <dsp:spPr>
        <a:xfrm>
          <a:off x="0" y="2226069"/>
          <a:ext cx="7886700" cy="839474"/>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The need for clinical trials</a:t>
          </a:r>
        </a:p>
      </dsp:txBody>
      <dsp:txXfrm>
        <a:off x="40980" y="2267049"/>
        <a:ext cx="7804740" cy="757514"/>
      </dsp:txXfrm>
    </dsp:sp>
    <dsp:sp modelId="{7CFFCE99-2733-4046-A10F-65B344EF8621}">
      <dsp:nvSpPr>
        <dsp:cNvPr id="0" name=""/>
        <dsp:cNvSpPr/>
      </dsp:nvSpPr>
      <dsp:spPr>
        <a:xfrm>
          <a:off x="0" y="3166343"/>
          <a:ext cx="7886700" cy="83947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Special considerations: juvenile onset HD</a:t>
          </a:r>
        </a:p>
      </dsp:txBody>
      <dsp:txXfrm>
        <a:off x="40980" y="3207323"/>
        <a:ext cx="7804740" cy="7575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7D2AB-CD22-4DB0-8881-9EC93418F468}">
      <dsp:nvSpPr>
        <dsp:cNvPr id="0" name=""/>
        <dsp:cNvSpPr/>
      </dsp:nvSpPr>
      <dsp:spPr>
        <a:xfrm>
          <a:off x="0" y="422396"/>
          <a:ext cx="4941945" cy="23751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3550" tIns="541528" rIns="383550"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a:t>Cognition</a:t>
          </a:r>
        </a:p>
        <a:p>
          <a:pPr marL="228600" lvl="1" indent="-228600" algn="l" defTabSz="1155700">
            <a:lnSpc>
              <a:spcPct val="90000"/>
            </a:lnSpc>
            <a:spcBef>
              <a:spcPct val="0"/>
            </a:spcBef>
            <a:spcAft>
              <a:spcPct val="15000"/>
            </a:spcAft>
            <a:buChar char="•"/>
          </a:pPr>
          <a:r>
            <a:rPr lang="en-US" sz="2600" kern="1200"/>
            <a:t>Behavior and mood</a:t>
          </a:r>
        </a:p>
        <a:p>
          <a:pPr marL="228600" lvl="1" indent="-228600" algn="l" defTabSz="1155700">
            <a:lnSpc>
              <a:spcPct val="90000"/>
            </a:lnSpc>
            <a:spcBef>
              <a:spcPct val="0"/>
            </a:spcBef>
            <a:spcAft>
              <a:spcPct val="15000"/>
            </a:spcAft>
            <a:buChar char="•"/>
          </a:pPr>
          <a:r>
            <a:rPr lang="en-US" sz="2600" kern="1200"/>
            <a:t>Chorea and motor control</a:t>
          </a:r>
        </a:p>
        <a:p>
          <a:pPr marL="228600" lvl="1" indent="-228600" algn="l" defTabSz="1155700">
            <a:lnSpc>
              <a:spcPct val="90000"/>
            </a:lnSpc>
            <a:spcBef>
              <a:spcPct val="0"/>
            </a:spcBef>
            <a:spcAft>
              <a:spcPct val="15000"/>
            </a:spcAft>
            <a:buChar char="•"/>
          </a:pPr>
          <a:r>
            <a:rPr lang="en-US" sz="2600" kern="1200"/>
            <a:t>Functional decline</a:t>
          </a:r>
        </a:p>
      </dsp:txBody>
      <dsp:txXfrm>
        <a:off x="0" y="422396"/>
        <a:ext cx="4941945" cy="2375100"/>
      </dsp:txXfrm>
    </dsp:sp>
    <dsp:sp modelId="{781CD44A-C7D6-4DAD-9822-9A81F4FB0D51}">
      <dsp:nvSpPr>
        <dsp:cNvPr id="0" name=""/>
        <dsp:cNvSpPr/>
      </dsp:nvSpPr>
      <dsp:spPr>
        <a:xfrm>
          <a:off x="247097" y="38636"/>
          <a:ext cx="3459361" cy="767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756" tIns="0" rIns="130756" bIns="0" numCol="1" spcCol="1270" anchor="ctr" anchorCtr="0">
          <a:noAutofit/>
        </a:bodyPr>
        <a:lstStyle/>
        <a:p>
          <a:pPr marL="0" lvl="0" indent="0" algn="l" defTabSz="1155700">
            <a:lnSpc>
              <a:spcPct val="90000"/>
            </a:lnSpc>
            <a:spcBef>
              <a:spcPct val="0"/>
            </a:spcBef>
            <a:spcAft>
              <a:spcPct val="35000"/>
            </a:spcAft>
            <a:buNone/>
          </a:pPr>
          <a:r>
            <a:rPr lang="en-US" sz="2600" kern="1200"/>
            <a:t>Clinical measures:</a:t>
          </a:r>
        </a:p>
      </dsp:txBody>
      <dsp:txXfrm>
        <a:off x="284564" y="76103"/>
        <a:ext cx="3384427" cy="692586"/>
      </dsp:txXfrm>
    </dsp:sp>
    <dsp:sp modelId="{26D532AD-954B-4888-9635-751593B44733}">
      <dsp:nvSpPr>
        <dsp:cNvPr id="0" name=""/>
        <dsp:cNvSpPr/>
      </dsp:nvSpPr>
      <dsp:spPr>
        <a:xfrm>
          <a:off x="0" y="3321656"/>
          <a:ext cx="4941945" cy="18837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3550" tIns="541528" rIns="383550"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a:t>mutant huntingtin levels in the spinal fluid</a:t>
          </a:r>
        </a:p>
        <a:p>
          <a:pPr marL="228600" lvl="1" indent="-228600" algn="l" defTabSz="1155700">
            <a:lnSpc>
              <a:spcPct val="90000"/>
            </a:lnSpc>
            <a:spcBef>
              <a:spcPct val="0"/>
            </a:spcBef>
            <a:spcAft>
              <a:spcPct val="15000"/>
            </a:spcAft>
            <a:buChar char="•"/>
          </a:pPr>
          <a:r>
            <a:rPr lang="en-US" sz="2600" kern="1200"/>
            <a:t>MRI brain scans</a:t>
          </a:r>
        </a:p>
      </dsp:txBody>
      <dsp:txXfrm>
        <a:off x="0" y="3321656"/>
        <a:ext cx="4941945" cy="1883700"/>
      </dsp:txXfrm>
    </dsp:sp>
    <dsp:sp modelId="{686F620C-B707-418F-8DC3-95CB14390AF0}">
      <dsp:nvSpPr>
        <dsp:cNvPr id="0" name=""/>
        <dsp:cNvSpPr/>
      </dsp:nvSpPr>
      <dsp:spPr>
        <a:xfrm>
          <a:off x="247097" y="2937896"/>
          <a:ext cx="3459361" cy="7675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756" tIns="0" rIns="130756" bIns="0" numCol="1" spcCol="1270" anchor="ctr" anchorCtr="0">
          <a:noAutofit/>
        </a:bodyPr>
        <a:lstStyle/>
        <a:p>
          <a:pPr marL="0" lvl="0" indent="0" algn="l" defTabSz="1155700">
            <a:lnSpc>
              <a:spcPct val="90000"/>
            </a:lnSpc>
            <a:spcBef>
              <a:spcPct val="0"/>
            </a:spcBef>
            <a:spcAft>
              <a:spcPct val="35000"/>
            </a:spcAft>
            <a:buNone/>
          </a:pPr>
          <a:r>
            <a:rPr lang="en-US" sz="2600" kern="1200"/>
            <a:t>Biomarkers: </a:t>
          </a:r>
        </a:p>
      </dsp:txBody>
      <dsp:txXfrm>
        <a:off x="284564" y="2975363"/>
        <a:ext cx="3384427" cy="6925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5F6D1-9172-43C5-87FE-4082E1947F85}">
      <dsp:nvSpPr>
        <dsp:cNvPr id="0" name=""/>
        <dsp:cNvSpPr/>
      </dsp:nvSpPr>
      <dsp:spPr>
        <a:xfrm>
          <a:off x="0" y="143"/>
          <a:ext cx="3943350" cy="1750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uniQure AMT-130 study</a:t>
          </a:r>
        </a:p>
      </dsp:txBody>
      <dsp:txXfrm>
        <a:off x="85444" y="85587"/>
        <a:ext cx="3772462" cy="1579432"/>
      </dsp:txXfrm>
    </dsp:sp>
    <dsp:sp modelId="{1D79981C-CF1F-4AEB-98BC-2C7133C8A8C8}">
      <dsp:nvSpPr>
        <dsp:cNvPr id="0" name=""/>
        <dsp:cNvSpPr/>
      </dsp:nvSpPr>
      <dsp:spPr>
        <a:xfrm>
          <a:off x="0" y="1877183"/>
          <a:ext cx="3943350" cy="175032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Kinect-HD Study</a:t>
          </a:r>
        </a:p>
      </dsp:txBody>
      <dsp:txXfrm>
        <a:off x="85444" y="1962627"/>
        <a:ext cx="3772462" cy="1579432"/>
      </dsp:txXfrm>
    </dsp:sp>
    <dsp:sp modelId="{8BFEA101-0E6D-4A09-B5BB-FB634EFA24CC}">
      <dsp:nvSpPr>
        <dsp:cNvPr id="0" name=""/>
        <dsp:cNvSpPr/>
      </dsp:nvSpPr>
      <dsp:spPr>
        <a:xfrm>
          <a:off x="0" y="3754224"/>
          <a:ext cx="3943350" cy="17503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ChANGE-HD study</a:t>
          </a:r>
        </a:p>
      </dsp:txBody>
      <dsp:txXfrm>
        <a:off x="85444" y="3839668"/>
        <a:ext cx="3772462" cy="15794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9B9CA-9561-41D6-81BE-F4E3205537C2}" type="datetimeFigureOut">
              <a:rPr lang="en-US" smtClean="0"/>
              <a:t>8/28/2020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64891-BF3D-49FA-AAA1-7843C1F5F75F}" type="slidenum">
              <a:rPr lang="en-US" smtClean="0"/>
              <a:t>‹#›</a:t>
            </a:fld>
            <a:endParaRPr lang="en-US"/>
          </a:p>
        </p:txBody>
      </p:sp>
    </p:spTree>
    <p:extLst>
      <p:ext uri="{BB962C8B-B14F-4D97-AF65-F5344CB8AC3E}">
        <p14:creationId xmlns:p14="http://schemas.microsoft.com/office/powerpoint/2010/main" val="2521464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5D74D4-B239-45CD-A713-89E916F1F6F4}" type="slidenum">
              <a:rPr lang="en-US">
                <a:solidFill>
                  <a:prstClr val="black"/>
                </a:solidFill>
                <a:latin typeface="Arial" charset="0"/>
              </a:rPr>
              <a:pPr fontAlgn="base">
                <a:spcBef>
                  <a:spcPct val="0"/>
                </a:spcBef>
                <a:spcAft>
                  <a:spcPct val="0"/>
                </a:spcAft>
                <a:defRPr/>
              </a:pPr>
              <a:t>4</a:t>
            </a:fld>
            <a:endParaRPr lang="en-US" dirty="0">
              <a:solidFill>
                <a:prstClr val="black"/>
              </a:solidFill>
              <a:latin typeface="Arial" charset="0"/>
            </a:endParaRPr>
          </a:p>
        </p:txBody>
      </p:sp>
    </p:spTree>
    <p:extLst>
      <p:ext uri="{BB962C8B-B14F-4D97-AF65-F5344CB8AC3E}">
        <p14:creationId xmlns:p14="http://schemas.microsoft.com/office/powerpoint/2010/main" val="137588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sites!  (click)</a:t>
            </a:r>
          </a:p>
          <a:p>
            <a:r>
              <a:rPr lang="en-US" dirty="0"/>
              <a:t>Yes, Change HD will be a multi-site study, with locations in…</a:t>
            </a:r>
          </a:p>
          <a:p>
            <a:r>
              <a:rPr lang="en-US" dirty="0"/>
              <a:t>(click)</a:t>
            </a:r>
          </a:p>
          <a:p>
            <a:endParaRPr lang="en-US" dirty="0"/>
          </a:p>
        </p:txBody>
      </p:sp>
      <p:sp>
        <p:nvSpPr>
          <p:cNvPr id="4" name="Slide Number Placeholder 3"/>
          <p:cNvSpPr>
            <a:spLocks noGrp="1"/>
          </p:cNvSpPr>
          <p:nvPr>
            <p:ph type="sldNum" sz="quarter" idx="5"/>
          </p:nvPr>
        </p:nvSpPr>
        <p:spPr/>
        <p:txBody>
          <a:bodyPr/>
          <a:lstStyle/>
          <a:p>
            <a:fld id="{6F7A1B92-7784-A145-9713-69F07AE019D2}" type="slidenum">
              <a:rPr lang="en-US" smtClean="0"/>
              <a:t>50</a:t>
            </a:fld>
            <a:endParaRPr lang="en-US"/>
          </a:p>
        </p:txBody>
      </p:sp>
    </p:spTree>
    <p:extLst>
      <p:ext uri="{BB962C8B-B14F-4D97-AF65-F5344CB8AC3E}">
        <p14:creationId xmlns:p14="http://schemas.microsoft.com/office/powerpoint/2010/main" val="1670695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will participation be like?</a:t>
            </a:r>
          </a:p>
          <a:p>
            <a:r>
              <a:rPr lang="en-US" dirty="0"/>
              <a:t>Very similar to the Kids-HD and JHD studies:</a:t>
            </a:r>
          </a:p>
          <a:p>
            <a:pPr marL="181225" indent="-181225">
              <a:buFont typeface="Arial" panose="020B0604020202020204" pitchFamily="34" charset="0"/>
              <a:buChar char="•"/>
            </a:pPr>
            <a:r>
              <a:rPr lang="en-US" dirty="0"/>
              <a:t>&lt;18 parent/guardian</a:t>
            </a:r>
          </a:p>
          <a:p>
            <a:pPr marL="181225" indent="-181225">
              <a:buFont typeface="Arial" panose="020B0604020202020204" pitchFamily="34" charset="0"/>
              <a:buChar char="•"/>
            </a:pPr>
            <a:r>
              <a:rPr lang="en-US" dirty="0"/>
              <a:t>Paid</a:t>
            </a:r>
          </a:p>
          <a:p>
            <a:pPr marL="181225" indent="-181225">
              <a:buFont typeface="Arial" panose="020B0604020202020204" pitchFamily="34" charset="0"/>
              <a:buChar char="•"/>
            </a:pPr>
            <a:r>
              <a:rPr lang="en-US" dirty="0"/>
              <a:t>6-8 hours</a:t>
            </a:r>
          </a:p>
          <a:p>
            <a:pPr marL="181225" indent="-181225">
              <a:buFont typeface="Arial" panose="020B0604020202020204" pitchFamily="34" charset="0"/>
              <a:buChar char="•"/>
            </a:pPr>
            <a:r>
              <a:rPr lang="en-US" dirty="0"/>
              <a:t>Travel handled, expenses reimbursed</a:t>
            </a:r>
          </a:p>
          <a:p>
            <a:pPr marL="181225" indent="-181225">
              <a:buFont typeface="Arial" panose="020B0604020202020204" pitchFamily="34" charset="0"/>
              <a:buChar char="•"/>
            </a:pPr>
            <a:r>
              <a:rPr lang="en-US" dirty="0"/>
              <a:t>At risk</a:t>
            </a:r>
          </a:p>
          <a:p>
            <a:endParaRPr lang="en-US" dirty="0"/>
          </a:p>
          <a:p>
            <a:r>
              <a:rPr lang="en-US" dirty="0"/>
              <a:t>Since we will be enrolling folks who may have already done genetic testing, we will be asking them to keep their results from study staff so we can remain blinded to their status. </a:t>
            </a:r>
          </a:p>
          <a:p>
            <a:r>
              <a:rPr lang="en-US" dirty="0"/>
              <a:t>(click)</a:t>
            </a:r>
          </a:p>
        </p:txBody>
      </p:sp>
      <p:sp>
        <p:nvSpPr>
          <p:cNvPr id="4" name="Slide Number Placeholder 3"/>
          <p:cNvSpPr>
            <a:spLocks noGrp="1"/>
          </p:cNvSpPr>
          <p:nvPr>
            <p:ph type="sldNum" sz="quarter" idx="5"/>
          </p:nvPr>
        </p:nvSpPr>
        <p:spPr/>
        <p:txBody>
          <a:bodyPr/>
          <a:lstStyle/>
          <a:p>
            <a:fld id="{6F7A1B92-7784-A145-9713-69F07AE019D2}" type="slidenum">
              <a:rPr lang="en-US" smtClean="0"/>
              <a:t>51</a:t>
            </a:fld>
            <a:endParaRPr lang="en-US"/>
          </a:p>
        </p:txBody>
      </p:sp>
    </p:spTree>
    <p:extLst>
      <p:ext uri="{BB962C8B-B14F-4D97-AF65-F5344CB8AC3E}">
        <p14:creationId xmlns:p14="http://schemas.microsoft.com/office/powerpoint/2010/main" val="1058419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happy to answer any questions you might have...</a:t>
            </a:r>
            <a:endParaRPr lang="en-US" baseline="0" dirty="0"/>
          </a:p>
          <a:p>
            <a:r>
              <a:rPr lang="en-US" baseline="0" dirty="0"/>
              <a:t>I will also be around all day if you think of something later.  </a:t>
            </a:r>
          </a:p>
          <a:p>
            <a:endParaRPr lang="en-US" dirty="0"/>
          </a:p>
          <a:p>
            <a:r>
              <a:rPr lang="en-US" dirty="0"/>
              <a:t>If you</a:t>
            </a:r>
            <a:r>
              <a:rPr lang="en-US" baseline="0" dirty="0"/>
              <a:t> would like to reach study staff, we are still most accessible through the Kids-HD contacts and social media, but we will be rolling everything over to </a:t>
            </a:r>
            <a:r>
              <a:rPr lang="en-US" baseline="0" dirty="0" err="1"/>
              <a:t>ChANGE</a:t>
            </a:r>
            <a:r>
              <a:rPr lang="en-US" baseline="0" dirty="0"/>
              <a:t> HD  very, very soon!</a:t>
            </a:r>
            <a:endParaRPr lang="en-US" dirty="0"/>
          </a:p>
        </p:txBody>
      </p:sp>
      <p:sp>
        <p:nvSpPr>
          <p:cNvPr id="4" name="Slide Number Placeholder 3"/>
          <p:cNvSpPr>
            <a:spLocks noGrp="1"/>
          </p:cNvSpPr>
          <p:nvPr>
            <p:ph type="sldNum" sz="quarter" idx="5"/>
          </p:nvPr>
        </p:nvSpPr>
        <p:spPr/>
        <p:txBody>
          <a:bodyPr/>
          <a:lstStyle/>
          <a:p>
            <a:fld id="{6F7A1B92-7784-A145-9713-69F07AE019D2}" type="slidenum">
              <a:rPr lang="en-US" smtClean="0"/>
              <a:t>52</a:t>
            </a:fld>
            <a:endParaRPr lang="en-US"/>
          </a:p>
        </p:txBody>
      </p:sp>
    </p:spTree>
    <p:extLst>
      <p:ext uri="{BB962C8B-B14F-4D97-AF65-F5344CB8AC3E}">
        <p14:creationId xmlns:p14="http://schemas.microsoft.com/office/powerpoint/2010/main" val="4282937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538761-D7C8-42BE-841B-FCCC46BA5F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76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8F759CC-B6B9-4AB5-B995-286C6DA2250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5751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B7F422-80CE-4163-B2D2-AFB35A9A7F88}"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220938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B7F422-80CE-4163-B2D2-AFB35A9A7F88}"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4188010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B7F422-80CE-4163-B2D2-AFB35A9A7F88}"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81631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ChANGE</a:t>
            </a:r>
            <a:r>
              <a:rPr lang="en-US" dirty="0"/>
              <a:t> HD stands for…  then (click)</a:t>
            </a:r>
          </a:p>
          <a:p>
            <a:pPr marL="181225" indent="-181225">
              <a:buFont typeface="Arial" panose="020B0604020202020204" pitchFamily="34" charset="0"/>
              <a:buChar char="•"/>
            </a:pPr>
            <a:r>
              <a:rPr lang="en-US" dirty="0"/>
              <a:t>We have been awarded five years of funding to continue and expand the research we’ve done with Kids-HD</a:t>
            </a:r>
          </a:p>
          <a:p>
            <a:pPr marL="181225" indent="-181225">
              <a:buFont typeface="Arial" panose="020B0604020202020204" pitchFamily="34" charset="0"/>
              <a:buChar char="•"/>
            </a:pPr>
            <a:r>
              <a:rPr lang="en-US" dirty="0"/>
              <a:t>Continue to work with young people who are at risk for HD</a:t>
            </a:r>
          </a:p>
          <a:p>
            <a:pPr marL="181225" indent="-181225">
              <a:buFont typeface="Arial" panose="020B0604020202020204" pitchFamily="34" charset="0"/>
              <a:buChar char="•"/>
            </a:pPr>
            <a:r>
              <a:rPr lang="en-US" dirty="0"/>
              <a:t>But now the age range is increased to age 30!  (click)</a:t>
            </a:r>
          </a:p>
        </p:txBody>
      </p:sp>
      <p:sp>
        <p:nvSpPr>
          <p:cNvPr id="4" name="Slide Number Placeholder 3"/>
          <p:cNvSpPr>
            <a:spLocks noGrp="1"/>
          </p:cNvSpPr>
          <p:nvPr>
            <p:ph type="sldNum" sz="quarter" idx="5"/>
          </p:nvPr>
        </p:nvSpPr>
        <p:spPr/>
        <p:txBody>
          <a:bodyPr/>
          <a:lstStyle/>
          <a:p>
            <a:fld id="{6F7A1B92-7784-A145-9713-69F07AE019D2}" type="slidenum">
              <a:rPr lang="en-US" smtClean="0"/>
              <a:t>45</a:t>
            </a:fld>
            <a:endParaRPr lang="en-US"/>
          </a:p>
        </p:txBody>
      </p:sp>
    </p:spTree>
    <p:extLst>
      <p:ext uri="{BB962C8B-B14F-4D97-AF65-F5344CB8AC3E}">
        <p14:creationId xmlns:p14="http://schemas.microsoft.com/office/powerpoint/2010/main" val="1860334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goals of </a:t>
            </a:r>
            <a:r>
              <a:rPr lang="en-US" dirty="0" err="1"/>
              <a:t>ChANGE</a:t>
            </a:r>
            <a:r>
              <a:rPr lang="en-US" dirty="0"/>
              <a:t> HD will be to:  (click)</a:t>
            </a:r>
          </a:p>
          <a:p>
            <a:pPr marL="181225" indent="-181225">
              <a:buFont typeface="Arial" panose="020B0604020202020204" pitchFamily="34" charset="0"/>
              <a:buChar char="•"/>
            </a:pPr>
            <a:r>
              <a:rPr lang="en-US" dirty="0"/>
              <a:t>Replicate Kids-HD findings.  Since it was the first study to research young people at risk for HD, we don’t want to take the findings for granted!  We need to confirm the findings by doing it again – and bigger!  (click)</a:t>
            </a:r>
          </a:p>
        </p:txBody>
      </p:sp>
      <p:sp>
        <p:nvSpPr>
          <p:cNvPr id="4" name="Slide Number Placeholder 3"/>
          <p:cNvSpPr>
            <a:spLocks noGrp="1"/>
          </p:cNvSpPr>
          <p:nvPr>
            <p:ph type="sldNum" sz="quarter" idx="5"/>
          </p:nvPr>
        </p:nvSpPr>
        <p:spPr/>
        <p:txBody>
          <a:bodyPr/>
          <a:lstStyle/>
          <a:p>
            <a:fld id="{6F7A1B92-7784-A145-9713-69F07AE019D2}" type="slidenum">
              <a:rPr lang="en-US" smtClean="0"/>
              <a:t>47</a:t>
            </a:fld>
            <a:endParaRPr lang="en-US"/>
          </a:p>
        </p:txBody>
      </p:sp>
    </p:spTree>
    <p:extLst>
      <p:ext uri="{BB962C8B-B14F-4D97-AF65-F5344CB8AC3E}">
        <p14:creationId xmlns:p14="http://schemas.microsoft.com/office/powerpoint/2010/main" val="3778129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deeper into why this is an important point to consider:</a:t>
            </a:r>
          </a:p>
          <a:p>
            <a:endParaRPr lang="en-US" dirty="0"/>
          </a:p>
          <a:p>
            <a:pPr marL="181225" indent="-181225">
              <a:buFont typeface="Arial" panose="020B0604020202020204" pitchFamily="34" charset="0"/>
              <a:buChar char="•"/>
            </a:pPr>
            <a:r>
              <a:rPr lang="en-US" dirty="0"/>
              <a:t>One of the findings from the Kids-HD and JHD projects is that </a:t>
            </a:r>
            <a:r>
              <a:rPr lang="en-US" dirty="0" err="1"/>
              <a:t>mHTT</a:t>
            </a:r>
            <a:r>
              <a:rPr lang="en-US" dirty="0"/>
              <a:t> has a direct effect on potential intelligence.  As you can see here from our Kids-HD data,</a:t>
            </a:r>
            <a:r>
              <a:rPr lang="en-US" baseline="0" dirty="0"/>
              <a:t> higher CAG is actually associated with higher intelligence up to a certain point, past the disease threshold.  So these folks here at the peak are around 38-42 CAG repeat length, and they are smarter than those with lower and higher CAG repeats.  (click)</a:t>
            </a:r>
            <a:endParaRPr lang="en-US" dirty="0"/>
          </a:p>
          <a:p>
            <a:pPr marL="181225" indent="-181225">
              <a:buFont typeface="Arial" panose="020B0604020202020204" pitchFamily="34" charset="0"/>
              <a:buChar char="•"/>
            </a:pPr>
            <a:r>
              <a:rPr lang="en-US" dirty="0"/>
              <a:t>The big question is:  </a:t>
            </a:r>
          </a:p>
          <a:p>
            <a:pPr marL="0" indent="0">
              <a:buFont typeface="Arial" panose="020B0604020202020204" pitchFamily="34" charset="0"/>
              <a:buNone/>
            </a:pPr>
            <a:r>
              <a:rPr lang="en-US" baseline="0" dirty="0"/>
              <a:t>       </a:t>
            </a:r>
            <a:r>
              <a:rPr lang="en-US" dirty="0"/>
              <a:t>If the brain continues to mature through age 30, when is full potential reached?  (click)</a:t>
            </a:r>
          </a:p>
          <a:p>
            <a:pPr marL="181225" indent="-181225">
              <a:buFont typeface="Arial" panose="020B0604020202020204" pitchFamily="34" charset="0"/>
              <a:buChar char="•"/>
            </a:pPr>
            <a:r>
              <a:rPr lang="en-US" dirty="0"/>
              <a:t>This graph shows one measure of intelligence we used in Kids-HD, Verbal Fluency.  You can see varying arcs for several CAG repeat lengths.  Here, those with repeats above disease threshold but below 44 have an extended trajectory for developing intelligence.  This means their brains have longer development and higher potential intelligence.  This is even above the</a:t>
            </a:r>
            <a:r>
              <a:rPr lang="en-US" baseline="0" dirty="0"/>
              <a:t> “normal” average</a:t>
            </a:r>
            <a:r>
              <a:rPr lang="en-US" dirty="0"/>
              <a:t>!  Gene knock down too early for these folks can really impact their intelligence potential.</a:t>
            </a:r>
          </a:p>
          <a:p>
            <a:pPr marL="181225" indent="-181225">
              <a:buFont typeface="Arial" panose="020B0604020202020204" pitchFamily="34" charset="0"/>
              <a:buChar char="•"/>
            </a:pPr>
            <a:r>
              <a:rPr lang="en-US" dirty="0"/>
              <a:t>But these arcs for CAG repeats above 44 show a quicker taper off in intelligence.  In this case, early intervention could be better to prevent symptoms and save their intellectual development.  (click)</a:t>
            </a:r>
          </a:p>
        </p:txBody>
      </p:sp>
      <p:sp>
        <p:nvSpPr>
          <p:cNvPr id="4" name="Slide Number Placeholder 3"/>
          <p:cNvSpPr>
            <a:spLocks noGrp="1"/>
          </p:cNvSpPr>
          <p:nvPr>
            <p:ph type="sldNum" sz="quarter" idx="5"/>
          </p:nvPr>
        </p:nvSpPr>
        <p:spPr/>
        <p:txBody>
          <a:bodyPr/>
          <a:lstStyle/>
          <a:p>
            <a:fld id="{6F7A1B92-7784-A145-9713-69F07AE019D2}" type="slidenum">
              <a:rPr lang="en-US" smtClean="0"/>
              <a:t>48</a:t>
            </a:fld>
            <a:endParaRPr lang="en-US"/>
          </a:p>
        </p:txBody>
      </p:sp>
    </p:spTree>
    <p:extLst>
      <p:ext uri="{BB962C8B-B14F-4D97-AF65-F5344CB8AC3E}">
        <p14:creationId xmlns:p14="http://schemas.microsoft.com/office/powerpoint/2010/main" val="2514106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what’s new in </a:t>
            </a:r>
            <a:r>
              <a:rPr lang="en-US" dirty="0" err="1"/>
              <a:t>ChANGE</a:t>
            </a:r>
            <a:r>
              <a:rPr lang="en-US" dirty="0"/>
              <a:t> HD?</a:t>
            </a:r>
          </a:p>
          <a:p>
            <a:pPr marL="181225" indent="-181225">
              <a:buFont typeface="Arial" panose="020B0604020202020204" pitchFamily="34" charset="0"/>
              <a:buChar char="•"/>
            </a:pPr>
            <a:r>
              <a:rPr lang="en-US" dirty="0"/>
              <a:t>First, we’ll be coming out of the stone age and implementing a whole new, computerized assessment protocol.  (click)</a:t>
            </a:r>
          </a:p>
          <a:p>
            <a:pPr marL="181225" indent="-181225">
              <a:buFont typeface="Arial" panose="020B0604020202020204" pitchFamily="34" charset="0"/>
              <a:buChar char="•"/>
            </a:pPr>
            <a:r>
              <a:rPr lang="en-US" dirty="0"/>
              <a:t>We’ll also have a collaborative team of Imaging experts who will oversee a synchronized MRI protocol.  (click)</a:t>
            </a:r>
          </a:p>
          <a:p>
            <a:pPr marL="181225" indent="-181225">
              <a:buFont typeface="Arial" panose="020B0604020202020204" pitchFamily="34" charset="0"/>
              <a:buChar char="•"/>
            </a:pPr>
            <a:r>
              <a:rPr lang="en-US" dirty="0"/>
              <a:t>We will still gather blood samples, but this time they will be centrally processed and either shipped for analyses or banked.  (click)</a:t>
            </a:r>
          </a:p>
          <a:p>
            <a:pPr marL="181225" indent="-181225">
              <a:buFont typeface="Arial" panose="020B0604020202020204" pitchFamily="34" charset="0"/>
              <a:buChar char="•"/>
            </a:pPr>
            <a:r>
              <a:rPr lang="en-US" dirty="0"/>
              <a:t>We will be collaborating with Ralf </a:t>
            </a:r>
            <a:r>
              <a:rPr lang="en-US" dirty="0" err="1"/>
              <a:t>Reilmann</a:t>
            </a:r>
            <a:r>
              <a:rPr lang="en-US" dirty="0"/>
              <a:t> and his team in Germany to collect even more detailed motor data using their novel Q-Motor and Q-Cog equipment.  This equipment uses a </a:t>
            </a:r>
            <a:r>
              <a:rPr lang="en-US" dirty="0" err="1"/>
              <a:t>forceplate</a:t>
            </a:r>
            <a:r>
              <a:rPr lang="en-US" dirty="0"/>
              <a:t> and a series of tasks to evaluate strength, consistency and accuracy of movements.  (click)</a:t>
            </a:r>
          </a:p>
          <a:p>
            <a:pPr marL="181225" indent="-181225">
              <a:buFont typeface="Arial" panose="020B0604020202020204" pitchFamily="34" charset="0"/>
              <a:buChar char="•"/>
            </a:pPr>
            <a:r>
              <a:rPr lang="en-US" dirty="0"/>
              <a:t>We will also be collaborating with Ed Wild and his team in the UK on their work with Neurofilament Light, or </a:t>
            </a:r>
            <a:r>
              <a:rPr lang="en-US" dirty="0" err="1"/>
              <a:t>NfL</a:t>
            </a:r>
            <a:r>
              <a:rPr lang="en-US" dirty="0"/>
              <a:t>, which has promise as a biomarker for HD – specifically the potential ability to detect very early brain cell damage.  (click)</a:t>
            </a:r>
          </a:p>
          <a:p>
            <a:pPr marL="181225" indent="-181225">
              <a:buFont typeface="Arial" panose="020B0604020202020204" pitchFamily="34" charset="0"/>
              <a:buChar char="•"/>
            </a:pPr>
            <a:r>
              <a:rPr lang="en-US" dirty="0"/>
              <a:t>Finally, as before, we will be extending our age range to 30, and we will ask participants to return each year.  </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BUT the biggest change is….  (click)</a:t>
            </a:r>
          </a:p>
        </p:txBody>
      </p:sp>
      <p:sp>
        <p:nvSpPr>
          <p:cNvPr id="4" name="Slide Number Placeholder 3"/>
          <p:cNvSpPr>
            <a:spLocks noGrp="1"/>
          </p:cNvSpPr>
          <p:nvPr>
            <p:ph type="sldNum" sz="quarter" idx="5"/>
          </p:nvPr>
        </p:nvSpPr>
        <p:spPr/>
        <p:txBody>
          <a:bodyPr/>
          <a:lstStyle/>
          <a:p>
            <a:fld id="{6F7A1B92-7784-A145-9713-69F07AE019D2}" type="slidenum">
              <a:rPr lang="en-US" smtClean="0"/>
              <a:t>49</a:t>
            </a:fld>
            <a:endParaRPr lang="en-US"/>
          </a:p>
        </p:txBody>
      </p:sp>
    </p:spTree>
    <p:extLst>
      <p:ext uri="{BB962C8B-B14F-4D97-AF65-F5344CB8AC3E}">
        <p14:creationId xmlns:p14="http://schemas.microsoft.com/office/powerpoint/2010/main" val="244143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114800-A0B9-43D4-A08A-5EC7A81163E2}"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5E3F8-533B-43F9-B656-880ACB0E4129}" type="slidenum">
              <a:rPr lang="en-US" smtClean="0"/>
              <a:t>‹#›</a:t>
            </a:fld>
            <a:endParaRPr lang="en-US"/>
          </a:p>
        </p:txBody>
      </p:sp>
    </p:spTree>
    <p:extLst>
      <p:ext uri="{BB962C8B-B14F-4D97-AF65-F5344CB8AC3E}">
        <p14:creationId xmlns:p14="http://schemas.microsoft.com/office/powerpoint/2010/main" val="4000885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114800-A0B9-43D4-A08A-5EC7A81163E2}"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5E3F8-533B-43F9-B656-880ACB0E4129}" type="slidenum">
              <a:rPr lang="en-US" smtClean="0"/>
              <a:t>‹#›</a:t>
            </a:fld>
            <a:endParaRPr lang="en-US"/>
          </a:p>
        </p:txBody>
      </p:sp>
    </p:spTree>
    <p:extLst>
      <p:ext uri="{BB962C8B-B14F-4D97-AF65-F5344CB8AC3E}">
        <p14:creationId xmlns:p14="http://schemas.microsoft.com/office/powerpoint/2010/main" val="94871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114800-A0B9-43D4-A08A-5EC7A81163E2}"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5E3F8-533B-43F9-B656-880ACB0E4129}" type="slidenum">
              <a:rPr lang="en-US" smtClean="0"/>
              <a:t>‹#›</a:t>
            </a:fld>
            <a:endParaRPr lang="en-US"/>
          </a:p>
        </p:txBody>
      </p:sp>
    </p:spTree>
    <p:extLst>
      <p:ext uri="{BB962C8B-B14F-4D97-AF65-F5344CB8AC3E}">
        <p14:creationId xmlns:p14="http://schemas.microsoft.com/office/powerpoint/2010/main" val="3489321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losing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28A53FEB-EECE-604B-823F-810D824B4F7B}"/>
              </a:ext>
            </a:extLst>
          </p:cNvPr>
          <p:cNvSpPr>
            <a:spLocks noGrp="1"/>
          </p:cNvSpPr>
          <p:nvPr>
            <p:ph type="pic" sz="quarter" idx="18"/>
          </p:nvPr>
        </p:nvSpPr>
        <p:spPr>
          <a:xfrm>
            <a:off x="1" y="0"/>
            <a:ext cx="5594461" cy="6336290"/>
          </a:xfrm>
        </p:spPr>
        <p:txBody>
          <a:bodyPr wrap="none" anchor="ctr" anchorCtr="0"/>
          <a:lstStyle>
            <a:lvl1pPr marL="0" indent="0" algn="ctr">
              <a:buNone/>
              <a:defRPr>
                <a:solidFill>
                  <a:srgbClr val="FF0000"/>
                </a:solidFill>
              </a:defRPr>
            </a:lvl1pPr>
          </a:lstStyle>
          <a:p>
            <a:r>
              <a:rPr lang="en-US" dirty="0"/>
              <a:t>Click icon to add picture</a:t>
            </a:r>
          </a:p>
        </p:txBody>
      </p:sp>
      <p:sp>
        <p:nvSpPr>
          <p:cNvPr id="3" name="Footer Placeholder 2">
            <a:extLst>
              <a:ext uri="{FF2B5EF4-FFF2-40B4-BE49-F238E27FC236}">
                <a16:creationId xmlns:a16="http://schemas.microsoft.com/office/drawing/2014/main" id="{0FFE2033-42DC-6F47-BA67-5A3FE4333294}"/>
              </a:ext>
            </a:extLst>
          </p:cNvPr>
          <p:cNvSpPr>
            <a:spLocks noGrp="1"/>
          </p:cNvSpPr>
          <p:nvPr>
            <p:ph type="ftr" sz="quarter" idx="10"/>
          </p:nvPr>
        </p:nvSpPr>
        <p:spPr>
          <a:xfrm>
            <a:off x="294895" y="6391656"/>
            <a:ext cx="5299567" cy="434148"/>
          </a:xfrm>
          <a:prstGeom prst="rect">
            <a:avLst/>
          </a:prstGeom>
        </p:spPr>
        <p:txBody>
          <a:bodyPr/>
          <a:lstStyle/>
          <a:p>
            <a:r>
              <a:rPr lang="en-US"/>
              <a:t>Peg Nopoulos Lab | Institute for Clinical and Translational Science Carver College of Medicine | Department of Psychiatry</a:t>
            </a:r>
            <a:endParaRPr lang="en-US" dirty="0"/>
          </a:p>
        </p:txBody>
      </p:sp>
      <p:sp>
        <p:nvSpPr>
          <p:cNvPr id="4" name="Rectangle 3">
            <a:extLst>
              <a:ext uri="{FF2B5EF4-FFF2-40B4-BE49-F238E27FC236}">
                <a16:creationId xmlns:a16="http://schemas.microsoft.com/office/drawing/2014/main" id="{4DF9CB07-5AF2-9B4A-B86C-EAAE286C41A3}"/>
              </a:ext>
            </a:extLst>
          </p:cNvPr>
          <p:cNvSpPr/>
          <p:nvPr/>
        </p:nvSpPr>
        <p:spPr>
          <a:xfrm>
            <a:off x="5594749" y="-1"/>
            <a:ext cx="3549253" cy="63457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13" dirty="0"/>
          </a:p>
        </p:txBody>
      </p:sp>
      <p:cxnSp>
        <p:nvCxnSpPr>
          <p:cNvPr id="7" name="Straight Connector 6">
            <a:extLst>
              <a:ext uri="{FF2B5EF4-FFF2-40B4-BE49-F238E27FC236}">
                <a16:creationId xmlns:a16="http://schemas.microsoft.com/office/drawing/2014/main" id="{DDCD893F-4580-B544-83D6-ED7E385EA0E6}"/>
              </a:ext>
            </a:extLst>
          </p:cNvPr>
          <p:cNvCxnSpPr>
            <a:cxnSpLocks/>
          </p:cNvCxnSpPr>
          <p:nvPr/>
        </p:nvCxnSpPr>
        <p:spPr>
          <a:xfrm>
            <a:off x="5836444" y="2552700"/>
            <a:ext cx="30861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14">
            <a:extLst>
              <a:ext uri="{FF2B5EF4-FFF2-40B4-BE49-F238E27FC236}">
                <a16:creationId xmlns:a16="http://schemas.microsoft.com/office/drawing/2014/main" id="{00D2CBF2-4A18-2345-BEF9-12E50BADADB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795" r="88267"/>
          <a:stretch/>
        </p:blipFill>
        <p:spPr bwMode="auto">
          <a:xfrm>
            <a:off x="5770862" y="2817258"/>
            <a:ext cx="308085" cy="3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1233CEFE-0465-164B-A7FC-DA89EC13E832}"/>
              </a:ext>
            </a:extLst>
          </p:cNvPr>
          <p:cNvSpPr>
            <a:spLocks noGrp="1"/>
          </p:cNvSpPr>
          <p:nvPr>
            <p:ph type="body" sz="quarter" idx="11"/>
          </p:nvPr>
        </p:nvSpPr>
        <p:spPr>
          <a:xfrm>
            <a:off x="5851305" y="171452"/>
            <a:ext cx="3062977" cy="2309813"/>
          </a:xfrm>
        </p:spPr>
        <p:txBody>
          <a:bodyPr anchor="b" anchorCtr="0">
            <a:normAutofit/>
          </a:bodyPr>
          <a:lstStyle>
            <a:lvl1pPr marL="0" indent="0">
              <a:buNone/>
              <a:defRPr sz="2250" b="1"/>
            </a:lvl1pPr>
          </a:lstStyle>
          <a:p>
            <a:pPr lvl="0"/>
            <a:r>
              <a:rPr lang="en-US"/>
              <a:t>Edit Master text styles</a:t>
            </a:r>
          </a:p>
        </p:txBody>
      </p:sp>
      <p:sp>
        <p:nvSpPr>
          <p:cNvPr id="24" name="Text Placeholder 23">
            <a:extLst>
              <a:ext uri="{FF2B5EF4-FFF2-40B4-BE49-F238E27FC236}">
                <a16:creationId xmlns:a16="http://schemas.microsoft.com/office/drawing/2014/main" id="{BFAEA2DC-2F40-D344-B961-344ADAEE4501}"/>
              </a:ext>
            </a:extLst>
          </p:cNvPr>
          <p:cNvSpPr>
            <a:spLocks noGrp="1"/>
          </p:cNvSpPr>
          <p:nvPr>
            <p:ph type="body" sz="quarter" idx="12" hasCustomPrompt="1"/>
          </p:nvPr>
        </p:nvSpPr>
        <p:spPr>
          <a:xfrm>
            <a:off x="6088857" y="2738439"/>
            <a:ext cx="2825354" cy="652462"/>
          </a:xfrm>
        </p:spPr>
        <p:txBody>
          <a:bodyPr anchor="ctr" anchorCtr="0">
            <a:noAutofit/>
          </a:bodyPr>
          <a:lstStyle>
            <a:lvl1pPr marL="0" indent="0">
              <a:lnSpc>
                <a:spcPct val="100000"/>
              </a:lnSpc>
              <a:spcBef>
                <a:spcPts val="0"/>
              </a:spcBef>
              <a:buNone/>
              <a:defRPr sz="1013" b="0"/>
            </a:lvl1pPr>
            <a:lvl2pPr marL="257175" indent="0">
              <a:buNone/>
              <a:defRPr/>
            </a:lvl2pPr>
            <a:lvl3pPr marL="514350" indent="0">
              <a:buNone/>
              <a:defRPr/>
            </a:lvl3pPr>
            <a:lvl4pPr marL="771525" indent="0">
              <a:buNone/>
              <a:defRPr/>
            </a:lvl4pPr>
            <a:lvl5pPr marL="1028700" indent="0">
              <a:buNone/>
              <a:defRPr/>
            </a:lvl5pPr>
          </a:lstStyle>
          <a:p>
            <a:pPr lvl="0"/>
            <a:r>
              <a:rPr lang="en-US" dirty="0"/>
              <a:t>Address goes here</a:t>
            </a:r>
          </a:p>
          <a:p>
            <a:pPr lvl="0"/>
            <a:r>
              <a:rPr lang="en-US" dirty="0"/>
              <a:t>City, ST ZIP</a:t>
            </a:r>
          </a:p>
        </p:txBody>
      </p:sp>
      <p:sp>
        <p:nvSpPr>
          <p:cNvPr id="25" name="Text Placeholder 23">
            <a:extLst>
              <a:ext uri="{FF2B5EF4-FFF2-40B4-BE49-F238E27FC236}">
                <a16:creationId xmlns:a16="http://schemas.microsoft.com/office/drawing/2014/main" id="{79528BCA-18EF-8449-8A17-21BBC85136F7}"/>
              </a:ext>
            </a:extLst>
          </p:cNvPr>
          <p:cNvSpPr>
            <a:spLocks noGrp="1"/>
          </p:cNvSpPr>
          <p:nvPr>
            <p:ph type="body" sz="quarter" idx="13" hasCustomPrompt="1"/>
          </p:nvPr>
        </p:nvSpPr>
        <p:spPr>
          <a:xfrm>
            <a:off x="6088857" y="3505620"/>
            <a:ext cx="2825354" cy="467470"/>
          </a:xfrm>
        </p:spPr>
        <p:txBody>
          <a:bodyPr anchor="ctr" anchorCtr="0">
            <a:noAutofit/>
          </a:bodyPr>
          <a:lstStyle>
            <a:lvl1pPr marL="0" indent="0">
              <a:lnSpc>
                <a:spcPct val="100000"/>
              </a:lnSpc>
              <a:spcBef>
                <a:spcPts val="0"/>
              </a:spcBef>
              <a:buNone/>
              <a:defRPr sz="1013" b="0"/>
            </a:lvl1pPr>
            <a:lvl2pPr marL="257175" indent="0">
              <a:buNone/>
              <a:defRPr/>
            </a:lvl2pPr>
            <a:lvl3pPr marL="514350" indent="0">
              <a:buNone/>
              <a:defRPr/>
            </a:lvl3pPr>
            <a:lvl4pPr marL="771525" indent="0">
              <a:buNone/>
              <a:defRPr/>
            </a:lvl4pPr>
            <a:lvl5pPr marL="1028700" indent="0">
              <a:buNone/>
              <a:defRPr/>
            </a:lvl5pPr>
          </a:lstStyle>
          <a:p>
            <a:pPr lvl="0"/>
            <a:r>
              <a:rPr lang="en-US" dirty="0"/>
              <a:t>319-XXX-XXXX</a:t>
            </a:r>
          </a:p>
        </p:txBody>
      </p:sp>
      <p:sp>
        <p:nvSpPr>
          <p:cNvPr id="26" name="Text Placeholder 23">
            <a:extLst>
              <a:ext uri="{FF2B5EF4-FFF2-40B4-BE49-F238E27FC236}">
                <a16:creationId xmlns:a16="http://schemas.microsoft.com/office/drawing/2014/main" id="{ACD9A33F-60C5-284B-9D46-72E5B57832C1}"/>
              </a:ext>
            </a:extLst>
          </p:cNvPr>
          <p:cNvSpPr>
            <a:spLocks noGrp="1"/>
          </p:cNvSpPr>
          <p:nvPr>
            <p:ph type="body" sz="quarter" idx="14" hasCustomPrompt="1"/>
          </p:nvPr>
        </p:nvSpPr>
        <p:spPr>
          <a:xfrm>
            <a:off x="6088857" y="3968328"/>
            <a:ext cx="2825354" cy="467470"/>
          </a:xfrm>
        </p:spPr>
        <p:txBody>
          <a:bodyPr anchor="ctr" anchorCtr="0">
            <a:noAutofit/>
          </a:bodyPr>
          <a:lstStyle>
            <a:lvl1pPr marL="0" indent="0">
              <a:lnSpc>
                <a:spcPct val="100000"/>
              </a:lnSpc>
              <a:spcBef>
                <a:spcPts val="0"/>
              </a:spcBef>
              <a:buNone/>
              <a:defRPr sz="1013" b="0"/>
            </a:lvl1pPr>
            <a:lvl2pPr marL="257175" indent="0">
              <a:buNone/>
              <a:defRPr/>
            </a:lvl2pPr>
            <a:lvl3pPr marL="514350" indent="0">
              <a:buNone/>
              <a:defRPr/>
            </a:lvl3pPr>
            <a:lvl4pPr marL="771525" indent="0">
              <a:buNone/>
              <a:defRPr/>
            </a:lvl4pPr>
            <a:lvl5pPr marL="1028700" indent="0">
              <a:buNone/>
              <a:defRPr/>
            </a:lvl5pPr>
          </a:lstStyle>
          <a:p>
            <a:pPr lvl="0"/>
            <a:r>
              <a:rPr lang="en-US" dirty="0" err="1"/>
              <a:t>URL.uiowa.edu</a:t>
            </a:r>
            <a:endParaRPr lang="en-US" dirty="0"/>
          </a:p>
        </p:txBody>
      </p:sp>
      <p:sp>
        <p:nvSpPr>
          <p:cNvPr id="27" name="Text Placeholder 23">
            <a:extLst>
              <a:ext uri="{FF2B5EF4-FFF2-40B4-BE49-F238E27FC236}">
                <a16:creationId xmlns:a16="http://schemas.microsoft.com/office/drawing/2014/main" id="{8E9CD933-E414-1145-9754-ACBFFF596226}"/>
              </a:ext>
            </a:extLst>
          </p:cNvPr>
          <p:cNvSpPr>
            <a:spLocks noGrp="1"/>
          </p:cNvSpPr>
          <p:nvPr>
            <p:ph type="body" sz="quarter" idx="15" hasCustomPrompt="1"/>
          </p:nvPr>
        </p:nvSpPr>
        <p:spPr>
          <a:xfrm>
            <a:off x="6088857" y="4442053"/>
            <a:ext cx="2825354" cy="467470"/>
          </a:xfrm>
        </p:spPr>
        <p:txBody>
          <a:bodyPr anchor="ctr" anchorCtr="0">
            <a:noAutofit/>
          </a:bodyPr>
          <a:lstStyle>
            <a:lvl1pPr marL="0" indent="0">
              <a:lnSpc>
                <a:spcPct val="100000"/>
              </a:lnSpc>
              <a:spcBef>
                <a:spcPts val="0"/>
              </a:spcBef>
              <a:buNone/>
              <a:defRPr sz="1013" b="0"/>
            </a:lvl1pPr>
            <a:lvl2pPr marL="257175" indent="0">
              <a:buNone/>
              <a:defRPr/>
            </a:lvl2pPr>
            <a:lvl3pPr marL="514350" indent="0">
              <a:buNone/>
              <a:defRPr/>
            </a:lvl3pPr>
            <a:lvl4pPr marL="771525" indent="0">
              <a:buNone/>
              <a:defRPr/>
            </a:lvl4pPr>
            <a:lvl5pPr marL="1028700" indent="0">
              <a:buNone/>
              <a:defRPr/>
            </a:lvl5pPr>
          </a:lstStyle>
          <a:p>
            <a:pPr lvl="0"/>
            <a:r>
              <a:rPr lang="en-US" dirty="0" err="1"/>
              <a:t>facebook.com</a:t>
            </a:r>
            <a:r>
              <a:rPr lang="en-US" dirty="0"/>
              <a:t>/URL</a:t>
            </a:r>
          </a:p>
        </p:txBody>
      </p:sp>
      <p:sp>
        <p:nvSpPr>
          <p:cNvPr id="28" name="Text Placeholder 23">
            <a:extLst>
              <a:ext uri="{FF2B5EF4-FFF2-40B4-BE49-F238E27FC236}">
                <a16:creationId xmlns:a16="http://schemas.microsoft.com/office/drawing/2014/main" id="{971AC9B4-FCC0-5642-81E4-7080E62B0E6A}"/>
              </a:ext>
            </a:extLst>
          </p:cNvPr>
          <p:cNvSpPr>
            <a:spLocks noGrp="1"/>
          </p:cNvSpPr>
          <p:nvPr>
            <p:ph type="body" sz="quarter" idx="16" hasCustomPrompt="1"/>
          </p:nvPr>
        </p:nvSpPr>
        <p:spPr>
          <a:xfrm>
            <a:off x="6088857" y="4926795"/>
            <a:ext cx="2825354" cy="467470"/>
          </a:xfrm>
        </p:spPr>
        <p:txBody>
          <a:bodyPr anchor="ctr" anchorCtr="0">
            <a:noAutofit/>
          </a:bodyPr>
          <a:lstStyle>
            <a:lvl1pPr marL="0" indent="0">
              <a:lnSpc>
                <a:spcPct val="100000"/>
              </a:lnSpc>
              <a:spcBef>
                <a:spcPts val="0"/>
              </a:spcBef>
              <a:buNone/>
              <a:defRPr sz="1013" b="0"/>
            </a:lvl1pPr>
            <a:lvl2pPr marL="257175" indent="0">
              <a:buNone/>
              <a:defRPr/>
            </a:lvl2pPr>
            <a:lvl3pPr marL="514350" indent="0">
              <a:buNone/>
              <a:defRPr/>
            </a:lvl3pPr>
            <a:lvl4pPr marL="771525" indent="0">
              <a:buNone/>
              <a:defRPr/>
            </a:lvl4pPr>
            <a:lvl5pPr marL="1028700" indent="0">
              <a:buNone/>
              <a:defRPr/>
            </a:lvl5pPr>
          </a:lstStyle>
          <a:p>
            <a:pPr lvl="0"/>
            <a:r>
              <a:rPr lang="en-US" dirty="0"/>
              <a:t>@</a:t>
            </a:r>
            <a:r>
              <a:rPr lang="en-US" dirty="0" err="1"/>
              <a:t>twitterhandle</a:t>
            </a:r>
            <a:endParaRPr lang="en-US" dirty="0"/>
          </a:p>
        </p:txBody>
      </p:sp>
      <p:sp>
        <p:nvSpPr>
          <p:cNvPr id="29" name="Text Placeholder 23">
            <a:extLst>
              <a:ext uri="{FF2B5EF4-FFF2-40B4-BE49-F238E27FC236}">
                <a16:creationId xmlns:a16="http://schemas.microsoft.com/office/drawing/2014/main" id="{0523A405-5F07-2F4D-B77F-90515157D8BE}"/>
              </a:ext>
            </a:extLst>
          </p:cNvPr>
          <p:cNvSpPr>
            <a:spLocks noGrp="1"/>
          </p:cNvSpPr>
          <p:nvPr>
            <p:ph type="body" sz="quarter" idx="17" hasCustomPrompt="1"/>
          </p:nvPr>
        </p:nvSpPr>
        <p:spPr>
          <a:xfrm>
            <a:off x="6088857" y="5411537"/>
            <a:ext cx="2825354" cy="467470"/>
          </a:xfrm>
        </p:spPr>
        <p:txBody>
          <a:bodyPr anchor="ctr" anchorCtr="0">
            <a:noAutofit/>
          </a:bodyPr>
          <a:lstStyle>
            <a:lvl1pPr marL="0" indent="0">
              <a:lnSpc>
                <a:spcPct val="100000"/>
              </a:lnSpc>
              <a:spcBef>
                <a:spcPts val="0"/>
              </a:spcBef>
              <a:buNone/>
              <a:defRPr sz="1013" b="0"/>
            </a:lvl1pPr>
            <a:lvl2pPr marL="257175" indent="0">
              <a:buNone/>
              <a:defRPr/>
            </a:lvl2pPr>
            <a:lvl3pPr marL="514350" indent="0">
              <a:buNone/>
              <a:defRPr/>
            </a:lvl3pPr>
            <a:lvl4pPr marL="771525" indent="0">
              <a:buNone/>
              <a:defRPr/>
            </a:lvl4pPr>
            <a:lvl5pPr marL="1028700" indent="0">
              <a:buNone/>
              <a:defRPr/>
            </a:lvl5pPr>
          </a:lstStyle>
          <a:p>
            <a:pPr lvl="0"/>
            <a:r>
              <a:rPr lang="en-US" dirty="0" err="1"/>
              <a:t>contact@uiowa.edu</a:t>
            </a:r>
            <a:endParaRPr lang="en-US" dirty="0"/>
          </a:p>
        </p:txBody>
      </p:sp>
      <p:pic>
        <p:nvPicPr>
          <p:cNvPr id="19" name="Picture 14">
            <a:extLst>
              <a:ext uri="{FF2B5EF4-FFF2-40B4-BE49-F238E27FC236}">
                <a16:creationId xmlns:a16="http://schemas.microsoft.com/office/drawing/2014/main" id="{57571D24-5A75-6D4A-859D-0B99A9B5D00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1852" t="17793" r="65583" b="1163"/>
          <a:stretch/>
        </p:blipFill>
        <p:spPr bwMode="auto">
          <a:xfrm>
            <a:off x="5789912" y="3619397"/>
            <a:ext cx="329938" cy="2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a:extLst>
              <a:ext uri="{FF2B5EF4-FFF2-40B4-BE49-F238E27FC236}">
                <a16:creationId xmlns:a16="http://schemas.microsoft.com/office/drawing/2014/main" id="{8A2579D0-F259-4C48-8704-136FA35A4598}"/>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40919" t="17729" r="46516" b="1227"/>
          <a:stretch/>
        </p:blipFill>
        <p:spPr bwMode="auto">
          <a:xfrm>
            <a:off x="5752008" y="4065506"/>
            <a:ext cx="329938" cy="2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a:extLst>
              <a:ext uri="{FF2B5EF4-FFF2-40B4-BE49-F238E27FC236}">
                <a16:creationId xmlns:a16="http://schemas.microsoft.com/office/drawing/2014/main" id="{6021253C-4C48-E74E-B11A-D6AD90035366}"/>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64017" t="17729" r="23418" b="1227"/>
          <a:stretch/>
        </p:blipFill>
        <p:spPr bwMode="auto">
          <a:xfrm>
            <a:off x="5780289" y="4536846"/>
            <a:ext cx="329938" cy="2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a:extLst>
              <a:ext uri="{FF2B5EF4-FFF2-40B4-BE49-F238E27FC236}">
                <a16:creationId xmlns:a16="http://schemas.microsoft.com/office/drawing/2014/main" id="{9E2D6489-247C-524E-A2FC-4CE9A6832A37}"/>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85297" t="17729" r="2138" b="1227"/>
          <a:stretch/>
        </p:blipFill>
        <p:spPr bwMode="auto">
          <a:xfrm>
            <a:off x="5761436" y="5017613"/>
            <a:ext cx="329938" cy="2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045CCAD-BF56-8F42-846C-2C755FC3C16D}"/>
              </a:ext>
            </a:extLst>
          </p:cNvPr>
          <p:cNvPicPr>
            <a:picLocks noChangeAspect="1"/>
          </p:cNvPicPr>
          <p:nvPr userDrawn="1"/>
        </p:nvPicPr>
        <p:blipFill>
          <a:blip r:embed="rId5"/>
          <a:stretch>
            <a:fillRect/>
          </a:stretch>
        </p:blipFill>
        <p:spPr>
          <a:xfrm>
            <a:off x="5723072" y="5519262"/>
            <a:ext cx="389647" cy="315930"/>
          </a:xfrm>
          <a:prstGeom prst="rect">
            <a:avLst/>
          </a:prstGeom>
        </p:spPr>
      </p:pic>
    </p:spTree>
    <p:extLst>
      <p:ext uri="{BB962C8B-B14F-4D97-AF65-F5344CB8AC3E}">
        <p14:creationId xmlns:p14="http://schemas.microsoft.com/office/powerpoint/2010/main" val="2654264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114800-A0B9-43D4-A08A-5EC7A81163E2}"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5E3F8-533B-43F9-B656-880ACB0E4129}" type="slidenum">
              <a:rPr lang="en-US" smtClean="0"/>
              <a:t>‹#›</a:t>
            </a:fld>
            <a:endParaRPr lang="en-US"/>
          </a:p>
        </p:txBody>
      </p:sp>
    </p:spTree>
    <p:extLst>
      <p:ext uri="{BB962C8B-B14F-4D97-AF65-F5344CB8AC3E}">
        <p14:creationId xmlns:p14="http://schemas.microsoft.com/office/powerpoint/2010/main" val="125519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114800-A0B9-43D4-A08A-5EC7A81163E2}"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5E3F8-533B-43F9-B656-880ACB0E4129}" type="slidenum">
              <a:rPr lang="en-US" smtClean="0"/>
              <a:t>‹#›</a:t>
            </a:fld>
            <a:endParaRPr lang="en-US"/>
          </a:p>
        </p:txBody>
      </p:sp>
    </p:spTree>
    <p:extLst>
      <p:ext uri="{BB962C8B-B14F-4D97-AF65-F5344CB8AC3E}">
        <p14:creationId xmlns:p14="http://schemas.microsoft.com/office/powerpoint/2010/main" val="231631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114800-A0B9-43D4-A08A-5EC7A81163E2}"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5E3F8-533B-43F9-B656-880ACB0E4129}" type="slidenum">
              <a:rPr lang="en-US" smtClean="0"/>
              <a:t>‹#›</a:t>
            </a:fld>
            <a:endParaRPr lang="en-US"/>
          </a:p>
        </p:txBody>
      </p:sp>
    </p:spTree>
    <p:extLst>
      <p:ext uri="{BB962C8B-B14F-4D97-AF65-F5344CB8AC3E}">
        <p14:creationId xmlns:p14="http://schemas.microsoft.com/office/powerpoint/2010/main" val="6206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114800-A0B9-43D4-A08A-5EC7A81163E2}" type="datetimeFigureOut">
              <a:rPr lang="en-US" smtClean="0"/>
              <a:t>8/28/2020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F5E3F8-533B-43F9-B656-880ACB0E4129}" type="slidenum">
              <a:rPr lang="en-US" smtClean="0"/>
              <a:t>‹#›</a:t>
            </a:fld>
            <a:endParaRPr lang="en-US"/>
          </a:p>
        </p:txBody>
      </p:sp>
    </p:spTree>
    <p:extLst>
      <p:ext uri="{BB962C8B-B14F-4D97-AF65-F5344CB8AC3E}">
        <p14:creationId xmlns:p14="http://schemas.microsoft.com/office/powerpoint/2010/main" val="368951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114800-A0B9-43D4-A08A-5EC7A81163E2}" type="datetimeFigureOut">
              <a:rPr lang="en-US" smtClean="0"/>
              <a:t>8/28/2020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5E3F8-533B-43F9-B656-880ACB0E4129}" type="slidenum">
              <a:rPr lang="en-US" smtClean="0"/>
              <a:t>‹#›</a:t>
            </a:fld>
            <a:endParaRPr lang="en-US"/>
          </a:p>
        </p:txBody>
      </p:sp>
    </p:spTree>
    <p:extLst>
      <p:ext uri="{BB962C8B-B14F-4D97-AF65-F5344CB8AC3E}">
        <p14:creationId xmlns:p14="http://schemas.microsoft.com/office/powerpoint/2010/main" val="2504885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14800-A0B9-43D4-A08A-5EC7A81163E2}" type="datetimeFigureOut">
              <a:rPr lang="en-US" smtClean="0"/>
              <a:t>8/28/2020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F5E3F8-533B-43F9-B656-880ACB0E4129}" type="slidenum">
              <a:rPr lang="en-US" smtClean="0"/>
              <a:t>‹#›</a:t>
            </a:fld>
            <a:endParaRPr lang="en-US"/>
          </a:p>
        </p:txBody>
      </p:sp>
    </p:spTree>
    <p:extLst>
      <p:ext uri="{BB962C8B-B14F-4D97-AF65-F5344CB8AC3E}">
        <p14:creationId xmlns:p14="http://schemas.microsoft.com/office/powerpoint/2010/main" val="1371839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114800-A0B9-43D4-A08A-5EC7A81163E2}"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5E3F8-533B-43F9-B656-880ACB0E4129}" type="slidenum">
              <a:rPr lang="en-US" smtClean="0"/>
              <a:t>‹#›</a:t>
            </a:fld>
            <a:endParaRPr lang="en-US"/>
          </a:p>
        </p:txBody>
      </p:sp>
    </p:spTree>
    <p:extLst>
      <p:ext uri="{BB962C8B-B14F-4D97-AF65-F5344CB8AC3E}">
        <p14:creationId xmlns:p14="http://schemas.microsoft.com/office/powerpoint/2010/main" val="407087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114800-A0B9-43D4-A08A-5EC7A81163E2}"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5E3F8-533B-43F9-B656-880ACB0E4129}" type="slidenum">
              <a:rPr lang="en-US" smtClean="0"/>
              <a:t>‹#›</a:t>
            </a:fld>
            <a:endParaRPr lang="en-US"/>
          </a:p>
        </p:txBody>
      </p:sp>
    </p:spTree>
    <p:extLst>
      <p:ext uri="{BB962C8B-B14F-4D97-AF65-F5344CB8AC3E}">
        <p14:creationId xmlns:p14="http://schemas.microsoft.com/office/powerpoint/2010/main" val="307206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14800-A0B9-43D4-A08A-5EC7A81163E2}" type="datetimeFigureOut">
              <a:rPr lang="en-US" smtClean="0"/>
              <a:t>8/28/2020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F5E3F8-533B-43F9-B656-880ACB0E4129}" type="slidenum">
              <a:rPr lang="en-US" smtClean="0"/>
              <a:t>‹#›</a:t>
            </a:fld>
            <a:endParaRPr lang="en-US"/>
          </a:p>
        </p:txBody>
      </p:sp>
    </p:spTree>
    <p:extLst>
      <p:ext uri="{BB962C8B-B14F-4D97-AF65-F5344CB8AC3E}">
        <p14:creationId xmlns:p14="http://schemas.microsoft.com/office/powerpoint/2010/main" val="1100289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6.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Layout" Target="../diagrams/layout6.xml"/><Relationship Id="rId7" Type="http://schemas.openxmlformats.org/officeDocument/2006/relationships/image" Target="../media/image57.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hdtrialfinder.org/" TargetMode="External"/><Relationship Id="rId7" Type="http://schemas.openxmlformats.org/officeDocument/2006/relationships/image" Target="../media/image65.png"/><Relationship Id="rId2" Type="http://schemas.openxmlformats.org/officeDocument/2006/relationships/hyperlink" Target="http://www.kinect-hd.org/" TargetMode="Externa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hyperlink" Target="mailto:rscraig@ucdavis.edu" TargetMode="External"/><Relationship Id="rId4" Type="http://schemas.openxmlformats.org/officeDocument/2006/relationships/hyperlink" Target="https://clinicaltrials.gov/"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3.emf"/><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5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p:cNvSpPr txBox="1"/>
          <p:nvPr/>
        </p:nvSpPr>
        <p:spPr>
          <a:xfrm>
            <a:off x="5587824" y="1255859"/>
            <a:ext cx="3182438" cy="3071591"/>
          </a:xfrm>
          <a:prstGeom prst="rect">
            <a:avLst/>
          </a:prstGeom>
        </p:spPr>
        <p:txBody>
          <a:bodyPr vert="horz" lIns="91440" tIns="45720" rIns="91440" bIns="45720" rtlCol="0" anchor="b">
            <a:normAutofit/>
          </a:bodyPr>
          <a:lstStyle/>
          <a:p>
            <a:pPr>
              <a:spcAft>
                <a:spcPts val="600"/>
              </a:spcAft>
            </a:pPr>
            <a:r>
              <a:rPr lang="en-US" sz="3600" b="1" i="1" dirty="0">
                <a:solidFill>
                  <a:srgbClr val="FFC000"/>
                </a:solidFill>
              </a:rPr>
              <a:t>Engaging the Target:</a:t>
            </a:r>
          </a:p>
          <a:p>
            <a:pPr>
              <a:spcAft>
                <a:spcPts val="600"/>
              </a:spcAft>
            </a:pPr>
            <a:r>
              <a:rPr lang="en-US" sz="3600" b="1" i="1" dirty="0">
                <a:solidFill>
                  <a:srgbClr val="FFC000"/>
                </a:solidFill>
              </a:rPr>
              <a:t>HD Research Update</a:t>
            </a:r>
            <a:endParaRPr lang="en-US" sz="3600" b="1" dirty="0">
              <a:solidFill>
                <a:srgbClr val="FFC000"/>
              </a:solidFill>
            </a:endParaRPr>
          </a:p>
        </p:txBody>
      </p:sp>
      <p:sp>
        <p:nvSpPr>
          <p:cNvPr id="3" name="Subtitle 2"/>
          <p:cNvSpPr>
            <a:spLocks noGrp="1"/>
          </p:cNvSpPr>
          <p:nvPr>
            <p:ph type="subTitle" idx="1"/>
          </p:nvPr>
        </p:nvSpPr>
        <p:spPr>
          <a:xfrm>
            <a:off x="4848447" y="4825321"/>
            <a:ext cx="3921815" cy="1692437"/>
          </a:xfrm>
        </p:spPr>
        <p:txBody>
          <a:bodyPr vert="horz" lIns="91440" tIns="45720" rIns="91440" bIns="45720" rtlCol="0" anchor="t">
            <a:normAutofit fontScale="92500"/>
          </a:bodyPr>
          <a:lstStyle/>
          <a:p>
            <a:pPr>
              <a:spcBef>
                <a:spcPct val="0"/>
              </a:spcBef>
              <a:spcAft>
                <a:spcPts val="600"/>
              </a:spcAft>
            </a:pPr>
            <a:r>
              <a:rPr lang="en-US" sz="1800" b="1" dirty="0"/>
              <a:t>Vicki Wheelock MD</a:t>
            </a:r>
          </a:p>
          <a:p>
            <a:pPr>
              <a:spcBef>
                <a:spcPct val="0"/>
              </a:spcBef>
              <a:spcAft>
                <a:spcPts val="600"/>
              </a:spcAft>
            </a:pPr>
            <a:r>
              <a:rPr lang="en-US" sz="1800" b="1" dirty="0"/>
              <a:t>Director, HDSA Center of Excellence </a:t>
            </a:r>
            <a:br>
              <a:rPr lang="en-US" sz="1800" b="1" dirty="0"/>
            </a:br>
            <a:r>
              <a:rPr lang="en-US" sz="1800" b="1" dirty="0"/>
              <a:t>at UC Davis</a:t>
            </a:r>
          </a:p>
          <a:p>
            <a:pPr>
              <a:spcBef>
                <a:spcPct val="0"/>
              </a:spcBef>
              <a:spcAft>
                <a:spcPts val="600"/>
              </a:spcAft>
            </a:pPr>
            <a:r>
              <a:rPr lang="en-US" sz="1800" b="1" dirty="0"/>
              <a:t>Northern CA HDSA Family Education  Day</a:t>
            </a:r>
          </a:p>
          <a:p>
            <a:pPr>
              <a:spcBef>
                <a:spcPct val="0"/>
              </a:spcBef>
              <a:spcAft>
                <a:spcPts val="600"/>
              </a:spcAft>
            </a:pPr>
            <a:r>
              <a:rPr lang="en-US" sz="1800" b="1" dirty="0"/>
              <a:t>August 29, 2020</a:t>
            </a:r>
          </a:p>
          <a:p>
            <a:pPr algn="l">
              <a:spcAft>
                <a:spcPts val="600"/>
              </a:spcAft>
            </a:pPr>
            <a:endParaRPr lang="en-US" sz="1700" b="1" dirty="0"/>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22" r="7930"/>
          <a:stretch/>
        </p:blipFill>
        <p:spPr bwMode="auto">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0CAD6B3F-6667-4C51-9865-D799925CBFAE}"/>
              </a:ext>
            </a:extLst>
          </p:cNvPr>
          <p:cNvPicPr>
            <a:picLocks noChangeAspect="1"/>
          </p:cNvPicPr>
          <p:nvPr/>
        </p:nvPicPr>
        <p:blipFill>
          <a:blip r:embed="rId3"/>
          <a:stretch>
            <a:fillRect/>
          </a:stretch>
        </p:blipFill>
        <p:spPr>
          <a:xfrm>
            <a:off x="6229683" y="125534"/>
            <a:ext cx="2260675" cy="1490615"/>
          </a:xfrm>
          <a:prstGeom prst="rect">
            <a:avLst/>
          </a:prstGeom>
        </p:spPr>
      </p:pic>
    </p:spTree>
    <p:extLst>
      <p:ext uri="{BB962C8B-B14F-4D97-AF65-F5344CB8AC3E}">
        <p14:creationId xmlns:p14="http://schemas.microsoft.com/office/powerpoint/2010/main" val="217990015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23578"/>
            <a:ext cx="2540329" cy="1645501"/>
          </a:xfrm>
        </p:spPr>
        <p:txBody>
          <a:bodyPr>
            <a:normAutofit/>
          </a:bodyPr>
          <a:lstStyle/>
          <a:p>
            <a:r>
              <a:rPr lang="en-US" sz="3700"/>
              <a:t>2. Delivering the therapy to the brain </a:t>
            </a:r>
          </a:p>
        </p:txBody>
      </p:sp>
      <p:sp>
        <p:nvSpPr>
          <p:cNvPr id="3" name="Content Placeholder 2"/>
          <p:cNvSpPr>
            <a:spLocks noGrp="1"/>
          </p:cNvSpPr>
          <p:nvPr>
            <p:ph idx="1"/>
          </p:nvPr>
        </p:nvSpPr>
        <p:spPr>
          <a:xfrm>
            <a:off x="603504" y="2548467"/>
            <a:ext cx="2540328" cy="3628495"/>
          </a:xfrm>
        </p:spPr>
        <p:txBody>
          <a:bodyPr>
            <a:normAutofit/>
          </a:bodyPr>
          <a:lstStyle/>
          <a:p>
            <a:r>
              <a:rPr lang="en-US" sz="2000" dirty="0"/>
              <a:t>Pill, tablet or capsule</a:t>
            </a:r>
          </a:p>
          <a:p>
            <a:r>
              <a:rPr lang="en-US" sz="2000" dirty="0"/>
              <a:t>Monthly Intravenous therapy </a:t>
            </a:r>
          </a:p>
          <a:p>
            <a:r>
              <a:rPr lang="en-US" sz="2000" dirty="0"/>
              <a:t>Lumbar puncture/spinal tap</a:t>
            </a:r>
          </a:p>
          <a:p>
            <a:r>
              <a:rPr lang="en-US" sz="2000" dirty="0"/>
              <a:t>Intracranial delivery/brain surgery</a:t>
            </a:r>
          </a:p>
        </p:txBody>
      </p:sp>
      <p:sp>
        <p:nvSpPr>
          <p:cNvPr id="2055" name="Rectangle 73">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3806" y="0"/>
            <a:ext cx="5740194"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56" name="Rectangle 75">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5105" y="321732"/>
            <a:ext cx="3083291"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57097" y="1138971"/>
            <a:ext cx="2831924" cy="203190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Rectangle 77">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8617" y="321732"/>
            <a:ext cx="2074512"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70499" y="474133"/>
            <a:ext cx="1807337" cy="2717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Rectangle 79">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5105" y="4155753"/>
            <a:ext cx="3083291"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757097" y="4643108"/>
            <a:ext cx="2831924" cy="14159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Rectangle 81">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8617" y="3509431"/>
            <a:ext cx="2074512"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3" name="Picture 5"/>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rot="17010085">
            <a:off x="6849279" y="4163410"/>
            <a:ext cx="2041097" cy="165582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94516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1"/>
                                        </p:tgtEl>
                                        <p:attrNameLst>
                                          <p:attrName>style.visibility</p:attrName>
                                        </p:attrNameLst>
                                      </p:cBhvr>
                                      <p:to>
                                        <p:strVal val="visible"/>
                                      </p:to>
                                    </p:set>
                                    <p:animEffect transition="in" filter="fade">
                                      <p:cBhvr>
                                        <p:cTn id="24" dur="1000"/>
                                        <p:tgtEl>
                                          <p:spTgt spid="2051"/>
                                        </p:tgtEl>
                                      </p:cBhvr>
                                    </p:animEffect>
                                    <p:anim calcmode="lin" valueType="num">
                                      <p:cBhvr>
                                        <p:cTn id="25" dur="1000" fill="hold"/>
                                        <p:tgtEl>
                                          <p:spTgt spid="2051"/>
                                        </p:tgtEl>
                                        <p:attrNameLst>
                                          <p:attrName>ppt_x</p:attrName>
                                        </p:attrNameLst>
                                      </p:cBhvr>
                                      <p:tavLst>
                                        <p:tav tm="0">
                                          <p:val>
                                            <p:strVal val="#ppt_x"/>
                                          </p:val>
                                        </p:tav>
                                        <p:tav tm="100000">
                                          <p:val>
                                            <p:strVal val="#ppt_x"/>
                                          </p:val>
                                        </p:tav>
                                      </p:tavLst>
                                    </p:anim>
                                    <p:anim calcmode="lin" valueType="num">
                                      <p:cBhvr>
                                        <p:cTn id="26"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52"/>
                                        </p:tgtEl>
                                        <p:attrNameLst>
                                          <p:attrName>style.visibility</p:attrName>
                                        </p:attrNameLst>
                                      </p:cBhvr>
                                      <p:to>
                                        <p:strVal val="visible"/>
                                      </p:to>
                                    </p:set>
                                    <p:animEffect transition="in" filter="fade">
                                      <p:cBhvr>
                                        <p:cTn id="36" dur="1000"/>
                                        <p:tgtEl>
                                          <p:spTgt spid="2052"/>
                                        </p:tgtEl>
                                      </p:cBhvr>
                                    </p:animEffect>
                                    <p:anim calcmode="lin" valueType="num">
                                      <p:cBhvr>
                                        <p:cTn id="37" dur="1000" fill="hold"/>
                                        <p:tgtEl>
                                          <p:spTgt spid="2052"/>
                                        </p:tgtEl>
                                        <p:attrNameLst>
                                          <p:attrName>ppt_x</p:attrName>
                                        </p:attrNameLst>
                                      </p:cBhvr>
                                      <p:tavLst>
                                        <p:tav tm="0">
                                          <p:val>
                                            <p:strVal val="#ppt_x"/>
                                          </p:val>
                                        </p:tav>
                                        <p:tav tm="100000">
                                          <p:val>
                                            <p:strVal val="#ppt_x"/>
                                          </p:val>
                                        </p:tav>
                                      </p:tavLst>
                                    </p:anim>
                                    <p:anim calcmode="lin" valueType="num">
                                      <p:cBhvr>
                                        <p:cTn id="38"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053"/>
                                        </p:tgtEl>
                                        <p:attrNameLst>
                                          <p:attrName>style.visibility</p:attrName>
                                        </p:attrNameLst>
                                      </p:cBhvr>
                                      <p:to>
                                        <p:strVal val="visible"/>
                                      </p:to>
                                    </p:set>
                                    <p:animEffect transition="in" filter="fade">
                                      <p:cBhvr>
                                        <p:cTn id="48" dur="1000"/>
                                        <p:tgtEl>
                                          <p:spTgt spid="2053"/>
                                        </p:tgtEl>
                                      </p:cBhvr>
                                    </p:animEffect>
                                    <p:anim calcmode="lin" valueType="num">
                                      <p:cBhvr>
                                        <p:cTn id="49" dur="1000" fill="hold"/>
                                        <p:tgtEl>
                                          <p:spTgt spid="2053"/>
                                        </p:tgtEl>
                                        <p:attrNameLst>
                                          <p:attrName>ppt_x</p:attrName>
                                        </p:attrNameLst>
                                      </p:cBhvr>
                                      <p:tavLst>
                                        <p:tav tm="0">
                                          <p:val>
                                            <p:strVal val="#ppt_x"/>
                                          </p:val>
                                        </p:tav>
                                        <p:tav tm="100000">
                                          <p:val>
                                            <p:strVal val="#ppt_x"/>
                                          </p:val>
                                        </p:tav>
                                      </p:tavLst>
                                    </p:anim>
                                    <p:anim calcmode="lin" valueType="num">
                                      <p:cBhvr>
                                        <p:cTn id="50"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968371-F8A2-48F4-8D5C-65EA3BFD0361}"/>
              </a:ext>
            </a:extLst>
          </p:cNvPr>
          <p:cNvSpPr>
            <a:spLocks noGrp="1"/>
          </p:cNvSpPr>
          <p:nvPr>
            <p:ph type="title"/>
          </p:nvPr>
        </p:nvSpPr>
        <p:spPr>
          <a:xfrm>
            <a:off x="628650" y="556995"/>
            <a:ext cx="7886700" cy="1133693"/>
          </a:xfrm>
        </p:spPr>
        <p:txBody>
          <a:bodyPr>
            <a:normAutofit/>
          </a:bodyPr>
          <a:lstStyle/>
          <a:p>
            <a:r>
              <a:rPr lang="en-US" sz="4500"/>
              <a:t>3. Anticipating side effects</a:t>
            </a:r>
          </a:p>
        </p:txBody>
      </p:sp>
      <p:graphicFrame>
        <p:nvGraphicFramePr>
          <p:cNvPr id="5" name="Content Placeholder 2">
            <a:extLst>
              <a:ext uri="{FF2B5EF4-FFF2-40B4-BE49-F238E27FC236}">
                <a16:creationId xmlns:a16="http://schemas.microsoft.com/office/drawing/2014/main" id="{FDBA5EED-1391-4922-AEB5-DF0C3CC8002B}"/>
              </a:ext>
            </a:extLst>
          </p:cNvPr>
          <p:cNvGraphicFramePr>
            <a:graphicFrameLocks noGrp="1"/>
          </p:cNvGraphicFramePr>
          <p:nvPr>
            <p:ph idx="1"/>
            <p:extLst>
              <p:ext uri="{D42A27DB-BD31-4B8C-83A1-F6EECF244321}">
                <p14:modId xmlns:p14="http://schemas.microsoft.com/office/powerpoint/2010/main" val="59756259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7782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0A59A6-BE50-4772-A4DE-FB5DDE9DE8C5}"/>
              </a:ext>
            </a:extLst>
          </p:cNvPr>
          <p:cNvSpPr>
            <a:spLocks noGrp="1"/>
          </p:cNvSpPr>
          <p:nvPr>
            <p:ph type="title"/>
          </p:nvPr>
        </p:nvSpPr>
        <p:spPr>
          <a:xfrm>
            <a:off x="378725" y="675564"/>
            <a:ext cx="2707375" cy="5204085"/>
          </a:xfrm>
        </p:spPr>
        <p:txBody>
          <a:bodyPr>
            <a:normAutofit/>
          </a:bodyPr>
          <a:lstStyle/>
          <a:p>
            <a:r>
              <a:rPr lang="en-US" sz="3700"/>
              <a:t>4. Measuring effectiveness</a:t>
            </a:r>
          </a:p>
        </p:txBody>
      </p:sp>
      <p:cxnSp>
        <p:nvCxnSpPr>
          <p:cNvPr id="17"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3637FA0F-1A77-4D32-B4DF-34AFF0A9E85F}"/>
              </a:ext>
            </a:extLst>
          </p:cNvPr>
          <p:cNvGraphicFramePr>
            <a:graphicFrameLocks noGrp="1"/>
          </p:cNvGraphicFramePr>
          <p:nvPr>
            <p:ph idx="1"/>
            <p:extLst>
              <p:ext uri="{D42A27DB-BD31-4B8C-83A1-F6EECF244321}">
                <p14:modId xmlns:p14="http://schemas.microsoft.com/office/powerpoint/2010/main" val="517804496"/>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6256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5186423"/>
            <a:ext cx="7886700" cy="1114382"/>
          </a:xfrm>
        </p:spPr>
        <p:txBody>
          <a:bodyPr vert="horz" lIns="91440" tIns="45720" rIns="91440" bIns="45720" rtlCol="0" anchor="ctr">
            <a:normAutofit/>
          </a:bodyPr>
          <a:lstStyle/>
          <a:p>
            <a:pPr algn="ctr"/>
            <a:r>
              <a:rPr lang="en-US" sz="4500" i="1"/>
              <a:t>Where are we now?</a:t>
            </a:r>
          </a:p>
        </p:txBody>
      </p:sp>
      <p:pic>
        <p:nvPicPr>
          <p:cNvPr id="16386" name="Picture 2" descr="Image result for ionis httrx"/>
          <p:cNvPicPr>
            <a:picLocks noChangeAspect="1" noChangeArrowheads="1"/>
          </p:cNvPicPr>
          <p:nvPr/>
        </p:nvPicPr>
        <p:blipFill rotWithShape="1">
          <a:blip r:embed="rId2">
            <a:extLst>
              <a:ext uri="{28A0092B-C50C-407E-A947-70E740481C1C}">
                <a14:useLocalDpi xmlns:a14="http://schemas.microsoft.com/office/drawing/2010/main" val="0"/>
              </a:ext>
            </a:extLst>
          </a:blip>
          <a:srcRect t="2504"/>
          <a:stretch/>
        </p:blipFill>
        <p:spPr bwMode="auto">
          <a:xfrm>
            <a:off x="20" y="10"/>
            <a:ext cx="9143980" cy="5014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707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9143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8556CD-7E76-4748-B934-F7C2BF18F8D5}"/>
              </a:ext>
            </a:extLst>
          </p:cNvPr>
          <p:cNvSpPr>
            <a:spLocks noGrp="1"/>
          </p:cNvSpPr>
          <p:nvPr>
            <p:ph type="title"/>
          </p:nvPr>
        </p:nvSpPr>
        <p:spPr>
          <a:xfrm>
            <a:off x="487836" y="4559523"/>
            <a:ext cx="8176104" cy="1236440"/>
          </a:xfrm>
          <a:noFill/>
        </p:spPr>
        <p:txBody>
          <a:bodyPr vert="horz" lIns="91440" tIns="45720" rIns="91440" bIns="45720" rtlCol="0" anchor="b">
            <a:normAutofit/>
          </a:bodyPr>
          <a:lstStyle/>
          <a:p>
            <a:pPr algn="ctr"/>
            <a:r>
              <a:rPr lang="en-US" sz="3800">
                <a:solidFill>
                  <a:schemeClr val="bg1"/>
                </a:solidFill>
              </a:rPr>
              <a:t>A word about the COVID-19 pandemic and HD research studies</a:t>
            </a:r>
          </a:p>
        </p:txBody>
      </p:sp>
      <p:pic>
        <p:nvPicPr>
          <p:cNvPr id="3" name="Picture 2">
            <a:extLst>
              <a:ext uri="{FF2B5EF4-FFF2-40B4-BE49-F238E27FC236}">
                <a16:creationId xmlns:a16="http://schemas.microsoft.com/office/drawing/2014/main" id="{A9382830-0229-42D2-B9F8-598D6781513F}"/>
              </a:ext>
            </a:extLst>
          </p:cNvPr>
          <p:cNvPicPr>
            <a:picLocks noChangeAspect="1"/>
          </p:cNvPicPr>
          <p:nvPr/>
        </p:nvPicPr>
        <p:blipFill rotWithShape="1">
          <a:blip r:embed="rId2"/>
          <a:srcRect b="7273"/>
          <a:stretch/>
        </p:blipFill>
        <p:spPr>
          <a:xfrm>
            <a:off x="20" y="1"/>
            <a:ext cx="9143979" cy="4239482"/>
          </a:xfrm>
          <a:prstGeom prst="rect">
            <a:avLst/>
          </a:prstGeom>
        </p:spPr>
      </p:pic>
    </p:spTree>
    <p:extLst>
      <p:ext uri="{BB962C8B-B14F-4D97-AF65-F5344CB8AC3E}">
        <p14:creationId xmlns:p14="http://schemas.microsoft.com/office/powerpoint/2010/main" val="2463424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098" b="8575"/>
          <a:stretch/>
        </p:blipFill>
        <p:spPr bwMode="auto">
          <a:xfrm>
            <a:off x="304800" y="218408"/>
            <a:ext cx="5355373" cy="1933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680955" y="538854"/>
            <a:ext cx="2895600" cy="1200329"/>
          </a:xfrm>
          <a:prstGeom prst="rect">
            <a:avLst/>
          </a:prstGeom>
          <a:noFill/>
        </p:spPr>
        <p:txBody>
          <a:bodyPr wrap="square" rtlCol="0">
            <a:spAutoFit/>
          </a:bodyPr>
          <a:lstStyle/>
          <a:p>
            <a:r>
              <a:rPr lang="en-US" dirty="0"/>
              <a:t>The goal of Enroll-HD is to accelerate the discovery and development of new therapeutics for HD</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27" y="2151965"/>
            <a:ext cx="8752861"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53076" t="19724" r="6801" b="30638"/>
          <a:stretch/>
        </p:blipFill>
        <p:spPr bwMode="auto">
          <a:xfrm>
            <a:off x="2982486" y="2819400"/>
            <a:ext cx="3483827" cy="24232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132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5186423"/>
            <a:ext cx="7886700" cy="1114382"/>
          </a:xfrm>
        </p:spPr>
        <p:txBody>
          <a:bodyPr vert="horz" lIns="91440" tIns="45720" rIns="91440" bIns="45720" rtlCol="0" anchor="ctr">
            <a:normAutofit/>
          </a:bodyPr>
          <a:lstStyle/>
          <a:p>
            <a:pPr algn="ctr"/>
            <a:r>
              <a:rPr lang="en-US" sz="4500" b="1"/>
              <a:t>Huntingtin-lowering therapies</a:t>
            </a: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157" b="21155"/>
          <a:stretch/>
        </p:blipFill>
        <p:spPr bwMode="auto">
          <a:xfrm>
            <a:off x="20" y="10"/>
            <a:ext cx="9143980" cy="501469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0680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en-US" sz="3600" b="1" dirty="0">
                <a:solidFill>
                  <a:srgbClr val="002060"/>
                </a:solidFill>
              </a:rPr>
              <a:t>Biggest news in HD research since 1993….</a:t>
            </a:r>
            <a:br>
              <a:rPr lang="en-US" sz="3600" b="1" dirty="0">
                <a:solidFill>
                  <a:srgbClr val="002060"/>
                </a:solidFill>
              </a:rPr>
            </a:br>
            <a:r>
              <a:rPr lang="en-US" sz="3600" b="1" dirty="0">
                <a:solidFill>
                  <a:srgbClr val="002060"/>
                </a:solidFill>
              </a:rPr>
              <a:t>Anti-sense Oligonucleotides (ASO)</a:t>
            </a:r>
          </a:p>
        </p:txBody>
      </p:sp>
      <p:pic>
        <p:nvPicPr>
          <p:cNvPr id="20482" name="Picture 2" descr="Image result for ionis httr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 y="1268411"/>
            <a:ext cx="7181850" cy="53149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534151"/>
            <a:ext cx="9144000" cy="307777"/>
          </a:xfrm>
          <a:prstGeom prst="rect">
            <a:avLst/>
          </a:prstGeom>
          <a:noFill/>
        </p:spPr>
        <p:txBody>
          <a:bodyPr wrap="square" rtlCol="0">
            <a:spAutoFit/>
          </a:bodyPr>
          <a:lstStyle/>
          <a:p>
            <a:pPr algn="ctr"/>
            <a:r>
              <a:rPr lang="en-US" sz="1400" dirty="0">
                <a:solidFill>
                  <a:prstClr val="black"/>
                </a:solidFill>
              </a:rPr>
              <a:t>https://medicalxpress.com/news/2017-12-antisense-therapya-neurological-disease.html</a:t>
            </a:r>
          </a:p>
        </p:txBody>
      </p:sp>
      <p:sp>
        <p:nvSpPr>
          <p:cNvPr id="3" name="TextBox 2"/>
          <p:cNvSpPr txBox="1"/>
          <p:nvPr/>
        </p:nvSpPr>
        <p:spPr>
          <a:xfrm>
            <a:off x="5127994" y="1484085"/>
            <a:ext cx="3733800"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i="1" dirty="0">
                <a:solidFill>
                  <a:prstClr val="black"/>
                </a:solidFill>
              </a:rPr>
              <a:t>This therapy can lower the level of the wild-type and mutant huntingtin protein within the brain</a:t>
            </a:r>
          </a:p>
        </p:txBody>
      </p:sp>
    </p:spTree>
    <p:extLst>
      <p:ext uri="{BB962C8B-B14F-4D97-AF65-F5344CB8AC3E}">
        <p14:creationId xmlns:p14="http://schemas.microsoft.com/office/powerpoint/2010/main" val="92427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b="1" dirty="0">
                <a:solidFill>
                  <a:srgbClr val="002060"/>
                </a:solidFill>
              </a:rPr>
              <a:t>Intra-thecal delivery: spinal tap</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7" b="26558"/>
          <a:stretch/>
        </p:blipFill>
        <p:spPr bwMode="auto">
          <a:xfrm>
            <a:off x="221673" y="990600"/>
            <a:ext cx="774213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429000"/>
            <a:ext cx="6400798"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724400" y="1905000"/>
            <a:ext cx="20574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2"/>
          <p:cNvPicPr>
            <a:picLocks noChangeAspect="1" noChangeArrowheads="1"/>
          </p:cNvPicPr>
          <p:nvPr/>
        </p:nvPicPr>
        <p:blipFill rotWithShape="1">
          <a:blip r:embed="rId4" cstate="print"/>
          <a:srcRect l="15164" t="32778" b="34004"/>
          <a:stretch/>
        </p:blipFill>
        <p:spPr bwMode="auto">
          <a:xfrm>
            <a:off x="4608334" y="990599"/>
            <a:ext cx="4314494" cy="2209801"/>
          </a:xfrm>
          <a:prstGeom prst="rect">
            <a:avLst/>
          </a:prstGeom>
          <a:noFill/>
          <a:ln w="9525">
            <a:noFill/>
            <a:miter lim="800000"/>
            <a:headEnd/>
            <a:tailEnd/>
          </a:ln>
        </p:spPr>
      </p:pic>
      <p:pic>
        <p:nvPicPr>
          <p:cNvPr id="7" name="Picture 2"/>
          <p:cNvPicPr>
            <a:picLocks noChangeAspect="1" noChangeArrowheads="1"/>
          </p:cNvPicPr>
          <p:nvPr/>
        </p:nvPicPr>
        <p:blipFill rotWithShape="1">
          <a:blip r:embed="rId4" cstate="print"/>
          <a:srcRect l="53855" t="65996" b="13526"/>
          <a:stretch/>
        </p:blipFill>
        <p:spPr bwMode="auto">
          <a:xfrm>
            <a:off x="6543059" y="3200400"/>
            <a:ext cx="2379769" cy="1381459"/>
          </a:xfrm>
          <a:prstGeom prst="rect">
            <a:avLst/>
          </a:prstGeom>
          <a:noFill/>
          <a:ln w="9525">
            <a:noFill/>
            <a:miter lim="800000"/>
            <a:headEnd/>
            <a:tailEnd/>
          </a:ln>
        </p:spPr>
      </p:pic>
    </p:spTree>
    <p:extLst>
      <p:ext uri="{BB962C8B-B14F-4D97-AF65-F5344CB8AC3E}">
        <p14:creationId xmlns:p14="http://schemas.microsoft.com/office/powerpoint/2010/main" val="2586612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523" t="12398" r="26594" b="9238"/>
          <a:stretch/>
        </p:blipFill>
        <p:spPr bwMode="auto">
          <a:xfrm>
            <a:off x="166689" y="0"/>
            <a:ext cx="8977311"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57400" y="6477000"/>
            <a:ext cx="5410200" cy="646331"/>
          </a:xfrm>
          <a:prstGeom prst="rect">
            <a:avLst/>
          </a:prstGeom>
          <a:noFill/>
        </p:spPr>
        <p:txBody>
          <a:bodyPr wrap="square" rtlCol="0">
            <a:spAutoFit/>
          </a:bodyPr>
          <a:lstStyle/>
          <a:p>
            <a:pPr algn="ctr"/>
            <a:r>
              <a:rPr lang="en-US" i="1" dirty="0">
                <a:solidFill>
                  <a:prstClr val="black"/>
                </a:solidFill>
              </a:rPr>
              <a:t>NEJM 380;24 nejm.org; June 13, 2019</a:t>
            </a:r>
          </a:p>
          <a:p>
            <a:endParaRPr lang="en-US" dirty="0">
              <a:solidFill>
                <a:prstClr val="black"/>
              </a:solidFill>
            </a:endParaRPr>
          </a:p>
        </p:txBody>
      </p:sp>
    </p:spTree>
    <p:extLst>
      <p:ext uri="{BB962C8B-B14F-4D97-AF65-F5344CB8AC3E}">
        <p14:creationId xmlns:p14="http://schemas.microsoft.com/office/powerpoint/2010/main" val="2911152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lstStyle/>
          <a:p>
            <a:r>
              <a:rPr lang="en-US" dirty="0"/>
              <a:t>I have received consulting fees from Roche and uniQure</a:t>
            </a:r>
          </a:p>
          <a:p>
            <a:r>
              <a:rPr lang="en-US" dirty="0"/>
              <a:t>I am serving on the steering committee for the uniQure AMT 130 study</a:t>
            </a:r>
          </a:p>
          <a:p>
            <a:r>
              <a:rPr lang="en-US" dirty="0"/>
              <a:t>Serve as an investigator for Roche/Genentech Generation HD1 study and Wave Precision HD study </a:t>
            </a:r>
          </a:p>
        </p:txBody>
      </p:sp>
    </p:spTree>
    <p:extLst>
      <p:ext uri="{BB962C8B-B14F-4D97-AF65-F5344CB8AC3E}">
        <p14:creationId xmlns:p14="http://schemas.microsoft.com/office/powerpoint/2010/main" val="2804372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Study results</a:t>
            </a:r>
          </a:p>
        </p:txBody>
      </p:sp>
      <p:sp>
        <p:nvSpPr>
          <p:cNvPr id="3" name="Content Placeholder 2"/>
          <p:cNvSpPr>
            <a:spLocks noGrp="1"/>
          </p:cNvSpPr>
          <p:nvPr>
            <p:ph idx="1"/>
          </p:nvPr>
        </p:nvSpPr>
        <p:spPr>
          <a:xfrm>
            <a:off x="457200" y="1600200"/>
            <a:ext cx="8229600" cy="5105400"/>
          </a:xfrm>
        </p:spPr>
        <p:txBody>
          <a:bodyPr>
            <a:normAutofit/>
          </a:bodyPr>
          <a:lstStyle/>
          <a:p>
            <a:r>
              <a:rPr lang="en-US" dirty="0"/>
              <a:t>46 patients were enrolled in the trial, with 34 randomly assigned to receive the ASO </a:t>
            </a:r>
            <a:r>
              <a:rPr lang="en-US" dirty="0" err="1"/>
              <a:t>HTTRx</a:t>
            </a:r>
            <a:r>
              <a:rPr lang="en-US" dirty="0"/>
              <a:t> and 12 randomly assigned to receive placebo. </a:t>
            </a:r>
          </a:p>
          <a:p>
            <a:r>
              <a:rPr lang="en-US" dirty="0"/>
              <a:t>Each patient received four monthly doses via spinal tap and completed the trial. </a:t>
            </a:r>
          </a:p>
          <a:p>
            <a:r>
              <a:rPr lang="en-US" dirty="0"/>
              <a:t>No serious adverse events were seen in HTTRx-treated patients. There were no significant adverse changes in laboratory tests. </a:t>
            </a:r>
          </a:p>
          <a:p>
            <a:r>
              <a:rPr lang="en-US" i="1" dirty="0">
                <a:solidFill>
                  <a:srgbClr val="002060"/>
                </a:solidFill>
              </a:rPr>
              <a:t>Treatment resulted in a dose-dependent reduction in the concentration of mutant huntingtin in cerebrospinal fluid.</a:t>
            </a:r>
          </a:p>
        </p:txBody>
      </p:sp>
      <p:pic>
        <p:nvPicPr>
          <p:cNvPr id="4" name="Picture 4" descr="Image result for ionis httrx 201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10" t="23636" r="10909" b="5603"/>
          <a:stretch/>
        </p:blipFill>
        <p:spPr bwMode="auto">
          <a:xfrm>
            <a:off x="6477000" y="304800"/>
            <a:ext cx="2178658" cy="93586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43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457" t="25945" r="19333" b="28986"/>
          <a:stretch/>
        </p:blipFill>
        <p:spPr bwMode="auto">
          <a:xfrm>
            <a:off x="252288" y="1615913"/>
            <a:ext cx="8486448" cy="345671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373949" y="5680501"/>
            <a:ext cx="8243126" cy="830997"/>
          </a:xfrm>
          <a:prstGeom prst="rect">
            <a:avLst/>
          </a:prstGeom>
          <a:noFill/>
        </p:spPr>
        <p:txBody>
          <a:bodyPr wrap="square" rtlCol="0">
            <a:spAutoFit/>
          </a:bodyPr>
          <a:lstStyle/>
          <a:p>
            <a:pPr algn="ctr"/>
            <a:r>
              <a:rPr lang="en-US" sz="2400" i="1" dirty="0">
                <a:solidFill>
                  <a:prstClr val="black"/>
                </a:solidFill>
              </a:rPr>
              <a:t>These findings led to Roche Pharmaceuticals/Genentech in US to launch an historic Phase 3 clinical trial of this therapy in HD</a:t>
            </a:r>
          </a:p>
        </p:txBody>
      </p:sp>
      <p:sp>
        <p:nvSpPr>
          <p:cNvPr id="6" name="TextBox 5"/>
          <p:cNvSpPr txBox="1"/>
          <p:nvPr/>
        </p:nvSpPr>
        <p:spPr>
          <a:xfrm>
            <a:off x="1249250" y="762000"/>
            <a:ext cx="7397657" cy="369332"/>
          </a:xfrm>
          <a:prstGeom prst="rect">
            <a:avLst/>
          </a:prstGeom>
          <a:noFill/>
        </p:spPr>
        <p:txBody>
          <a:bodyPr wrap="square" rtlCol="0">
            <a:spAutoFit/>
          </a:bodyPr>
          <a:lstStyle/>
          <a:p>
            <a:endParaRPr lang="en-US" dirty="0">
              <a:solidFill>
                <a:prstClr val="black"/>
              </a:solidFill>
            </a:endParaRPr>
          </a:p>
        </p:txBody>
      </p:sp>
      <p:sp>
        <p:nvSpPr>
          <p:cNvPr id="3" name="TextBox 2"/>
          <p:cNvSpPr txBox="1"/>
          <p:nvPr/>
        </p:nvSpPr>
        <p:spPr>
          <a:xfrm>
            <a:off x="252288" y="500390"/>
            <a:ext cx="8486448"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solidFill>
                  <a:srgbClr val="002060"/>
                </a:solidFill>
              </a:rPr>
              <a:t>Reduction in CSF mutant huntingtin protein levels</a:t>
            </a:r>
          </a:p>
        </p:txBody>
      </p:sp>
      <p:cxnSp>
        <p:nvCxnSpPr>
          <p:cNvPr id="10" name="Straight Arrow Connector 9"/>
          <p:cNvCxnSpPr/>
          <p:nvPr/>
        </p:nvCxnSpPr>
        <p:spPr>
          <a:xfrm flipH="1">
            <a:off x="7609656" y="3001368"/>
            <a:ext cx="530701" cy="685800"/>
          </a:xfrm>
          <a:prstGeom prst="straightConnector1">
            <a:avLst/>
          </a:prstGeom>
          <a:ln w="57150">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80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sz="3700" b="1">
                <a:solidFill>
                  <a:srgbClr val="FFFFFF"/>
                </a:solidFill>
              </a:rPr>
              <a:t>Generation HD1 Study</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rPr lang="en-US" sz="2600" b="1" dirty="0"/>
              <a:t>Phase 3 trial to </a:t>
            </a:r>
            <a:r>
              <a:rPr lang="en-US" sz="2600" dirty="0"/>
              <a:t>evaluate to the effectiveness and safety of </a:t>
            </a:r>
            <a:r>
              <a:rPr lang="en-US" sz="2600" b="1" dirty="0" err="1">
                <a:solidFill>
                  <a:srgbClr val="7030A0"/>
                </a:solidFill>
              </a:rPr>
              <a:t>tominersen</a:t>
            </a:r>
            <a:r>
              <a:rPr lang="en-US" sz="2600" dirty="0"/>
              <a:t> treatment given every 2 - 4 months over a period of 25 months </a:t>
            </a:r>
          </a:p>
          <a:p>
            <a:r>
              <a:rPr lang="en-US" sz="2600" dirty="0"/>
              <a:t>This </a:t>
            </a:r>
            <a:r>
              <a:rPr lang="en-US" sz="2600" b="1" dirty="0"/>
              <a:t>global study </a:t>
            </a:r>
            <a:r>
              <a:rPr lang="en-US" sz="2600" dirty="0"/>
              <a:t>has enrolled 800 patients with manifest HD at 80-90 sites in approximately 15 countries around the world. </a:t>
            </a:r>
          </a:p>
          <a:p>
            <a:r>
              <a:rPr lang="en-US" sz="2600" dirty="0"/>
              <a:t>Participants are randomized to </a:t>
            </a:r>
            <a:r>
              <a:rPr lang="en-US" sz="2600" b="1" dirty="0"/>
              <a:t>one of three treatment study arms</a:t>
            </a:r>
            <a:r>
              <a:rPr lang="en-US" sz="2600" dirty="0"/>
              <a:t>: </a:t>
            </a:r>
          </a:p>
          <a:p>
            <a:pPr lvl="1"/>
            <a:r>
              <a:rPr lang="en-US" dirty="0" err="1"/>
              <a:t>tominersen</a:t>
            </a:r>
            <a:r>
              <a:rPr lang="en-US" dirty="0"/>
              <a:t> every 2 months </a:t>
            </a:r>
          </a:p>
          <a:p>
            <a:pPr lvl="1"/>
            <a:r>
              <a:rPr lang="en-US" dirty="0"/>
              <a:t>placebo every 2 months </a:t>
            </a:r>
          </a:p>
          <a:p>
            <a:pPr lvl="1"/>
            <a:r>
              <a:rPr lang="en-US" dirty="0" err="1"/>
              <a:t>tominersen</a:t>
            </a:r>
            <a:r>
              <a:rPr lang="en-US" dirty="0"/>
              <a:t> every 4 months </a:t>
            </a:r>
          </a:p>
          <a:p>
            <a:endParaRPr lang="en-US" sz="2600" dirty="0"/>
          </a:p>
        </p:txBody>
      </p:sp>
      <p:sp>
        <p:nvSpPr>
          <p:cNvPr id="4" name="Rectangle 3"/>
          <p:cNvSpPr/>
          <p:nvPr/>
        </p:nvSpPr>
        <p:spPr>
          <a:xfrm>
            <a:off x="2743200" y="6248400"/>
            <a:ext cx="3131690" cy="369332"/>
          </a:xfrm>
          <a:prstGeom prst="rect">
            <a:avLst/>
          </a:prstGeom>
        </p:spPr>
        <p:txBody>
          <a:bodyPr wrap="none">
            <a:spAutoFit/>
          </a:bodyPr>
          <a:lstStyle/>
          <a:p>
            <a:pPr algn="ctr">
              <a:spcAft>
                <a:spcPts val="600"/>
              </a:spcAft>
            </a:pPr>
            <a:r>
              <a:rPr lang="en-US" i="1" dirty="0">
                <a:solidFill>
                  <a:prstClr val="black"/>
                </a:solidFill>
              </a:rPr>
              <a:t>Clinicaltrials.gov NCT03761849 </a:t>
            </a:r>
            <a:endParaRPr lang="en-US" i="1">
              <a:solidFill>
                <a:prstClr val="black"/>
              </a:solidFill>
            </a:endParaRPr>
          </a:p>
        </p:txBody>
      </p:sp>
    </p:spTree>
    <p:extLst>
      <p:ext uri="{BB962C8B-B14F-4D97-AF65-F5344CB8AC3E}">
        <p14:creationId xmlns:p14="http://schemas.microsoft.com/office/powerpoint/2010/main" val="367585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sz="3700" b="1">
                <a:solidFill>
                  <a:srgbClr val="FFFFFF"/>
                </a:solidFill>
              </a:rPr>
              <a:t>Generation HD1 Study</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marL="0" indent="0">
              <a:buNone/>
            </a:pPr>
            <a:r>
              <a:rPr lang="en-US" b="1" dirty="0"/>
              <a:t>Eligibility: </a:t>
            </a:r>
          </a:p>
          <a:p>
            <a:pPr lvl="1"/>
            <a:r>
              <a:rPr lang="en-US" dirty="0"/>
              <a:t>Age 25 – 65 years</a:t>
            </a:r>
          </a:p>
          <a:p>
            <a:pPr lvl="1"/>
            <a:r>
              <a:rPr lang="en-US" dirty="0"/>
              <a:t>Diagnosed with Huntington’s disease</a:t>
            </a:r>
          </a:p>
          <a:p>
            <a:pPr lvl="1"/>
            <a:r>
              <a:rPr lang="en-US" dirty="0"/>
              <a:t>Still relatively independent</a:t>
            </a:r>
          </a:p>
          <a:p>
            <a:pPr lvl="1"/>
            <a:r>
              <a:rPr lang="en-US" dirty="0"/>
              <a:t>Genetically confirmed disease by direct DNA testing </a:t>
            </a:r>
          </a:p>
          <a:p>
            <a:pPr lvl="1"/>
            <a:r>
              <a:rPr lang="en-US" dirty="0"/>
              <a:t>Clinical assessment to ensure individual has intact functional independence at baseline to maintain self-care and core activities of daily living (ADLs).</a:t>
            </a:r>
          </a:p>
        </p:txBody>
      </p:sp>
      <p:sp>
        <p:nvSpPr>
          <p:cNvPr id="4" name="Rectangle 3"/>
          <p:cNvSpPr/>
          <p:nvPr/>
        </p:nvSpPr>
        <p:spPr>
          <a:xfrm>
            <a:off x="2743200" y="6248400"/>
            <a:ext cx="3131690" cy="369332"/>
          </a:xfrm>
          <a:prstGeom prst="rect">
            <a:avLst/>
          </a:prstGeom>
        </p:spPr>
        <p:txBody>
          <a:bodyPr wrap="none">
            <a:spAutoFit/>
          </a:bodyPr>
          <a:lstStyle/>
          <a:p>
            <a:pPr algn="ctr">
              <a:spcAft>
                <a:spcPts val="600"/>
              </a:spcAft>
            </a:pPr>
            <a:r>
              <a:rPr lang="en-US" i="1" dirty="0">
                <a:solidFill>
                  <a:prstClr val="black"/>
                </a:solidFill>
              </a:rPr>
              <a:t>Clinicaltrials.gov NCT03761849 </a:t>
            </a:r>
            <a:endParaRPr lang="en-US" i="1">
              <a:solidFill>
                <a:prstClr val="black"/>
              </a:solidFill>
            </a:endParaRPr>
          </a:p>
        </p:txBody>
      </p:sp>
    </p:spTree>
    <p:extLst>
      <p:ext uri="{BB962C8B-B14F-4D97-AF65-F5344CB8AC3E}">
        <p14:creationId xmlns:p14="http://schemas.microsoft.com/office/powerpoint/2010/main" val="911333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sz="3700" b="1">
                <a:solidFill>
                  <a:srgbClr val="FFFFFF"/>
                </a:solidFill>
              </a:rPr>
              <a:t>Generation HD1 Study</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lnSpcReduction="10000"/>
          </a:bodyPr>
          <a:lstStyle/>
          <a:p>
            <a:pPr marL="0" indent="0">
              <a:buNone/>
            </a:pPr>
            <a:r>
              <a:rPr lang="en-US" sz="2400" b="1" dirty="0"/>
              <a:t>Exclusion Criteria:</a:t>
            </a:r>
          </a:p>
          <a:p>
            <a:pPr lvl="1"/>
            <a:r>
              <a:rPr lang="en-US" dirty="0"/>
              <a:t>Any serious medical condition or clinically significant laboratory, or vital sign abnormality at screening that, in the investigator's judgment, precludes the patient's safe participation in and completion of the study</a:t>
            </a:r>
          </a:p>
          <a:p>
            <a:pPr lvl="1"/>
            <a:r>
              <a:rPr lang="en-US" dirty="0"/>
              <a:t>Pregnant or breastfeeding, or intending to become pregnant during the study or within 5 months after the final dose of study drug</a:t>
            </a:r>
          </a:p>
          <a:p>
            <a:pPr lvl="1"/>
            <a:r>
              <a:rPr lang="en-US" i="1" dirty="0"/>
              <a:t>Must be able to tolerate 16 in-person visits, 14 lumbar punctures, 5 MRI brain scans, use wearable digital devices daily for 2.5 years</a:t>
            </a:r>
          </a:p>
          <a:p>
            <a:pPr marL="457200" lvl="1" indent="0">
              <a:buNone/>
            </a:pPr>
            <a:endParaRPr lang="en-US" sz="1700" dirty="0"/>
          </a:p>
        </p:txBody>
      </p:sp>
      <p:sp>
        <p:nvSpPr>
          <p:cNvPr id="4" name="Rectangle 3"/>
          <p:cNvSpPr/>
          <p:nvPr/>
        </p:nvSpPr>
        <p:spPr>
          <a:xfrm>
            <a:off x="2743200" y="6248400"/>
            <a:ext cx="3131690" cy="369332"/>
          </a:xfrm>
          <a:prstGeom prst="rect">
            <a:avLst/>
          </a:prstGeom>
        </p:spPr>
        <p:txBody>
          <a:bodyPr wrap="none">
            <a:spAutoFit/>
          </a:bodyPr>
          <a:lstStyle/>
          <a:p>
            <a:pPr algn="ctr">
              <a:spcAft>
                <a:spcPts val="600"/>
              </a:spcAft>
            </a:pPr>
            <a:r>
              <a:rPr lang="en-US" i="1" dirty="0">
                <a:solidFill>
                  <a:prstClr val="black"/>
                </a:solidFill>
              </a:rPr>
              <a:t>Clinicaltrials.gov NCT03761849 </a:t>
            </a:r>
            <a:endParaRPr lang="en-US" i="1">
              <a:solidFill>
                <a:prstClr val="black"/>
              </a:solidFill>
            </a:endParaRPr>
          </a:p>
        </p:txBody>
      </p:sp>
    </p:spTree>
    <p:extLst>
      <p:ext uri="{BB962C8B-B14F-4D97-AF65-F5344CB8AC3E}">
        <p14:creationId xmlns:p14="http://schemas.microsoft.com/office/powerpoint/2010/main" val="368761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2060"/>
                </a:solidFill>
              </a:rPr>
              <a:t>Generation HD1 Study</a:t>
            </a:r>
          </a:p>
        </p:txBody>
      </p:sp>
      <p:sp>
        <p:nvSpPr>
          <p:cNvPr id="3" name="Content Placeholder 2"/>
          <p:cNvSpPr>
            <a:spLocks noGrp="1"/>
          </p:cNvSpPr>
          <p:nvPr>
            <p:ph idx="1"/>
          </p:nvPr>
        </p:nvSpPr>
        <p:spPr/>
        <p:txBody>
          <a:bodyPr>
            <a:normAutofit lnSpcReduction="10000"/>
          </a:bodyPr>
          <a:lstStyle/>
          <a:p>
            <a:r>
              <a:rPr lang="en-US" sz="3000" b="1" dirty="0"/>
              <a:t>Primary</a:t>
            </a:r>
            <a:r>
              <a:rPr lang="en-US" sz="3000" dirty="0"/>
              <a:t> Outcome Measures, change from baseline in:</a:t>
            </a:r>
          </a:p>
          <a:p>
            <a:pPr lvl="1"/>
            <a:r>
              <a:rPr lang="en-US" dirty="0"/>
              <a:t>Composite Unified Huntington's Disease Rating Scale</a:t>
            </a:r>
          </a:p>
          <a:p>
            <a:pPr lvl="1"/>
            <a:r>
              <a:rPr lang="en-US" dirty="0"/>
              <a:t>Functional Ability  Score </a:t>
            </a:r>
          </a:p>
          <a:p>
            <a:r>
              <a:rPr lang="en-US" sz="2800" b="1" dirty="0"/>
              <a:t>Secondar</a:t>
            </a:r>
            <a:r>
              <a:rPr lang="en-US" sz="2800" dirty="0"/>
              <a:t>y Outcome Measures, change from baseline in:</a:t>
            </a:r>
          </a:p>
          <a:p>
            <a:pPr lvl="1"/>
            <a:r>
              <a:rPr lang="en-US" dirty="0"/>
              <a:t>Motor and cognitive function</a:t>
            </a:r>
          </a:p>
          <a:p>
            <a:pPr lvl="1"/>
            <a:r>
              <a:rPr lang="en-US" dirty="0"/>
              <a:t>Clinical Global Impression Scale</a:t>
            </a:r>
          </a:p>
          <a:p>
            <a:pPr lvl="1"/>
            <a:r>
              <a:rPr lang="en-US" dirty="0"/>
              <a:t>Biomarkers: plasma and CSF concentrations of drug</a:t>
            </a:r>
          </a:p>
          <a:p>
            <a:pPr lvl="1"/>
            <a:r>
              <a:rPr lang="en-US" dirty="0"/>
              <a:t>Presence of anti-drug antibodies</a:t>
            </a:r>
          </a:p>
          <a:p>
            <a:pPr lvl="1"/>
            <a:r>
              <a:rPr lang="en-US" dirty="0"/>
              <a:t>CSF mutant huntingtin protein levels</a:t>
            </a:r>
          </a:p>
        </p:txBody>
      </p:sp>
      <p:sp>
        <p:nvSpPr>
          <p:cNvPr id="4" name="TextBox 3"/>
          <p:cNvSpPr txBox="1"/>
          <p:nvPr/>
        </p:nvSpPr>
        <p:spPr>
          <a:xfrm>
            <a:off x="1905000" y="6292334"/>
            <a:ext cx="4876800" cy="369332"/>
          </a:xfrm>
          <a:prstGeom prst="rect">
            <a:avLst/>
          </a:prstGeom>
          <a:noFill/>
        </p:spPr>
        <p:txBody>
          <a:bodyPr wrap="square" rtlCol="0">
            <a:spAutoFit/>
          </a:bodyPr>
          <a:lstStyle/>
          <a:p>
            <a:pPr algn="ctr"/>
            <a:r>
              <a:rPr lang="en-US" i="1" dirty="0">
                <a:solidFill>
                  <a:prstClr val="black"/>
                </a:solidFill>
              </a:rPr>
              <a:t>Clinicaltrials.gov NCT03761849 </a:t>
            </a:r>
          </a:p>
        </p:txBody>
      </p:sp>
    </p:spTree>
    <p:extLst>
      <p:ext uri="{BB962C8B-B14F-4D97-AF65-F5344CB8AC3E}">
        <p14:creationId xmlns:p14="http://schemas.microsoft.com/office/powerpoint/2010/main" val="107221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anim calcmode="lin" valueType="num">
                                      <p:cBhvr>
                                        <p:cTn id="2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1000"/>
                                        <p:tgtEl>
                                          <p:spTgt spid="3">
                                            <p:txEl>
                                              <p:pRg st="8" end="8"/>
                                            </p:txEl>
                                          </p:spTgt>
                                        </p:tgtEl>
                                      </p:cBhvr>
                                    </p:animEffect>
                                    <p:anim calcmode="lin" valueType="num">
                                      <p:cBhvr>
                                        <p:cTn id="3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26" y="156469"/>
            <a:ext cx="8717973" cy="1143000"/>
          </a:xfrm>
        </p:spPr>
        <p:txBody>
          <a:bodyPr>
            <a:noAutofit/>
          </a:bodyPr>
          <a:lstStyle/>
          <a:p>
            <a:r>
              <a:rPr lang="en-US" sz="4000" dirty="0">
                <a:solidFill>
                  <a:srgbClr val="002060"/>
                </a:solidFill>
              </a:rPr>
              <a:t>Another approach: Allele-specific ASO</a:t>
            </a: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797" t="8239" r="38287" b="66571"/>
          <a:stretch/>
        </p:blipFill>
        <p:spPr bwMode="auto">
          <a:xfrm>
            <a:off x="476249" y="1440227"/>
            <a:ext cx="2419351" cy="13751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descr="http://www.wilburworldofscience.com/CAG_repeats_and_HD_img_assist_custom-500x448.png"/>
          <p:cNvPicPr>
            <a:picLocks noChangeAspect="1" noChangeArrowheads="1"/>
          </p:cNvPicPr>
          <p:nvPr/>
        </p:nvPicPr>
        <p:blipFill rotWithShape="1">
          <a:blip r:embed="rId3">
            <a:extLst>
              <a:ext uri="{28A0092B-C50C-407E-A947-70E740481C1C}">
                <a14:useLocalDpi xmlns:a14="http://schemas.microsoft.com/office/drawing/2010/main" val="0"/>
              </a:ext>
            </a:extLst>
          </a:blip>
          <a:srcRect t="43538" r="26375"/>
          <a:stretch/>
        </p:blipFill>
        <p:spPr bwMode="auto">
          <a:xfrm>
            <a:off x="4038599" y="2057399"/>
            <a:ext cx="4767763" cy="3276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7427" y="2971800"/>
            <a:ext cx="3827317" cy="3785652"/>
          </a:xfrm>
          <a:prstGeom prst="rect">
            <a:avLst/>
          </a:prstGeom>
          <a:noFill/>
        </p:spPr>
        <p:txBody>
          <a:bodyPr wrap="square" rtlCol="0">
            <a:spAutoFit/>
          </a:bodyPr>
          <a:lstStyle/>
          <a:p>
            <a:r>
              <a:rPr lang="en-US" sz="2400" dirty="0">
                <a:solidFill>
                  <a:prstClr val="black"/>
                </a:solidFill>
              </a:rPr>
              <a:t>In most HD patients, there are tiny genetic differences called SNPs in the huntingtin gene outside of the CAG repeat expansion region that can allow scientists to target ONLY the expanded huntingtin mRNA, leaving the healthy “wild-type” huntingtin mRNA unaffected</a:t>
            </a:r>
            <a:r>
              <a:rPr lang="en-US" sz="2000" dirty="0">
                <a:solidFill>
                  <a:prstClr val="black"/>
                </a:solidFill>
              </a:rPr>
              <a:t>. </a:t>
            </a:r>
            <a:endParaRPr lang="en-US" dirty="0">
              <a:solidFill>
                <a:prstClr val="black"/>
              </a:solidFill>
            </a:endParaRPr>
          </a:p>
        </p:txBody>
      </p:sp>
      <p:sp>
        <p:nvSpPr>
          <p:cNvPr id="8" name="Rectangle 7"/>
          <p:cNvSpPr/>
          <p:nvPr/>
        </p:nvSpPr>
        <p:spPr>
          <a:xfrm>
            <a:off x="8153400" y="3200400"/>
            <a:ext cx="652962"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4024744" y="1395482"/>
            <a:ext cx="1524001" cy="369332"/>
          </a:xfrm>
          <a:prstGeom prst="rect">
            <a:avLst/>
          </a:prstGeom>
          <a:noFill/>
        </p:spPr>
        <p:txBody>
          <a:bodyPr wrap="square" rtlCol="0">
            <a:spAutoFit/>
          </a:bodyPr>
          <a:lstStyle/>
          <a:p>
            <a:pPr algn="ctr"/>
            <a:r>
              <a:rPr lang="en-US" dirty="0">
                <a:solidFill>
                  <a:prstClr val="black"/>
                </a:solidFill>
              </a:rPr>
              <a:t>Healthy HTT</a:t>
            </a:r>
          </a:p>
        </p:txBody>
      </p:sp>
      <p:cxnSp>
        <p:nvCxnSpPr>
          <p:cNvPr id="13" name="Straight Arrow Connector 12"/>
          <p:cNvCxnSpPr/>
          <p:nvPr/>
        </p:nvCxnSpPr>
        <p:spPr>
          <a:xfrm flipH="1">
            <a:off x="4343400" y="1764814"/>
            <a:ext cx="221672" cy="82598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15000" y="1388190"/>
            <a:ext cx="1676400" cy="369332"/>
          </a:xfrm>
          <a:prstGeom prst="rect">
            <a:avLst/>
          </a:prstGeom>
          <a:noFill/>
        </p:spPr>
        <p:txBody>
          <a:bodyPr wrap="square" rtlCol="0">
            <a:spAutoFit/>
          </a:bodyPr>
          <a:lstStyle/>
          <a:p>
            <a:r>
              <a:rPr lang="en-US" dirty="0">
                <a:solidFill>
                  <a:prstClr val="black"/>
                </a:solidFill>
              </a:rPr>
              <a:t>Expanded  HTT</a:t>
            </a:r>
          </a:p>
        </p:txBody>
      </p:sp>
      <p:cxnSp>
        <p:nvCxnSpPr>
          <p:cNvPr id="18" name="Straight Arrow Connector 17"/>
          <p:cNvCxnSpPr/>
          <p:nvPr/>
        </p:nvCxnSpPr>
        <p:spPr>
          <a:xfrm flipH="1">
            <a:off x="4648200" y="1757522"/>
            <a:ext cx="1066800" cy="8972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Multiply 2"/>
          <p:cNvSpPr/>
          <p:nvPr/>
        </p:nvSpPr>
        <p:spPr>
          <a:xfrm>
            <a:off x="6934200" y="2590800"/>
            <a:ext cx="1676400" cy="1981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44932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760" t="13690" r="12989" b="49206"/>
          <a:stretch/>
        </p:blipFill>
        <p:spPr bwMode="auto">
          <a:xfrm>
            <a:off x="381000" y="1524000"/>
            <a:ext cx="8369776"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457200" y="274638"/>
            <a:ext cx="6096000" cy="1143000"/>
          </a:xfrm>
        </p:spPr>
        <p:txBody>
          <a:bodyPr>
            <a:normAutofit fontScale="90000"/>
          </a:bodyPr>
          <a:lstStyle/>
          <a:p>
            <a:r>
              <a:rPr lang="en-US" dirty="0">
                <a:solidFill>
                  <a:srgbClr val="002060"/>
                </a:solidFill>
              </a:rPr>
              <a:t>Taking advantage of SNPs: </a:t>
            </a:r>
            <a:br>
              <a:rPr lang="en-US" dirty="0">
                <a:solidFill>
                  <a:srgbClr val="002060"/>
                </a:solidFill>
              </a:rPr>
            </a:br>
            <a:r>
              <a:rPr lang="en-US" dirty="0">
                <a:solidFill>
                  <a:srgbClr val="002060"/>
                </a:solidFill>
              </a:rPr>
              <a:t>Allele-specific ASO</a:t>
            </a:r>
            <a:endParaRPr lang="en-US" b="1" dirty="0">
              <a:solidFill>
                <a:srgbClr val="002060"/>
              </a:solidFill>
            </a:endParaRPr>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797" t="8239" r="38287" b="66571"/>
          <a:stretch/>
        </p:blipFill>
        <p:spPr bwMode="auto">
          <a:xfrm>
            <a:off x="6857999" y="152400"/>
            <a:ext cx="2114551" cy="12018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507673" y="6451661"/>
            <a:ext cx="4800600" cy="338554"/>
          </a:xfrm>
          <a:prstGeom prst="rect">
            <a:avLst/>
          </a:prstGeom>
          <a:noFill/>
        </p:spPr>
        <p:txBody>
          <a:bodyPr wrap="square" rtlCol="0">
            <a:spAutoFit/>
          </a:bodyPr>
          <a:lstStyle/>
          <a:p>
            <a:pPr algn="ctr"/>
            <a:r>
              <a:rPr lang="en-US" sz="1600" i="1" dirty="0">
                <a:solidFill>
                  <a:prstClr val="black"/>
                </a:solidFill>
              </a:rPr>
              <a:t>Courtesy Dr. Michael Panzara, WAVE Life Sciences</a:t>
            </a:r>
          </a:p>
        </p:txBody>
      </p:sp>
      <p:cxnSp>
        <p:nvCxnSpPr>
          <p:cNvPr id="9" name="Straight Arrow Connector 8"/>
          <p:cNvCxnSpPr/>
          <p:nvPr/>
        </p:nvCxnSpPr>
        <p:spPr>
          <a:xfrm flipH="1">
            <a:off x="8220075" y="2819400"/>
            <a:ext cx="530701" cy="685800"/>
          </a:xfrm>
          <a:prstGeom prst="straightConnector1">
            <a:avLst/>
          </a:prstGeom>
          <a:ln w="57150">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37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429" t="52182" r="18009" b="13690"/>
          <a:stretch/>
        </p:blipFill>
        <p:spPr bwMode="auto">
          <a:xfrm>
            <a:off x="798812" y="1600200"/>
            <a:ext cx="7396274"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a:t> </a:t>
            </a:r>
            <a:r>
              <a:rPr lang="en-US" b="1" dirty="0">
                <a:solidFill>
                  <a:srgbClr val="002060"/>
                </a:solidFill>
              </a:rPr>
              <a:t>HD SNP1 and SNP2 are found in about 2/3</a:t>
            </a:r>
            <a:r>
              <a:rPr lang="en-US" b="1" baseline="30000" dirty="0">
                <a:solidFill>
                  <a:srgbClr val="002060"/>
                </a:solidFill>
              </a:rPr>
              <a:t>rds</a:t>
            </a:r>
            <a:r>
              <a:rPr lang="en-US" b="1" dirty="0">
                <a:solidFill>
                  <a:srgbClr val="002060"/>
                </a:solidFill>
              </a:rPr>
              <a:t> of HD patients</a:t>
            </a:r>
          </a:p>
        </p:txBody>
      </p:sp>
      <p:sp>
        <p:nvSpPr>
          <p:cNvPr id="3" name="Rectangle 2"/>
          <p:cNvSpPr/>
          <p:nvPr/>
        </p:nvSpPr>
        <p:spPr>
          <a:xfrm>
            <a:off x="1295400" y="6412606"/>
            <a:ext cx="6553200" cy="338554"/>
          </a:xfrm>
          <a:prstGeom prst="rect">
            <a:avLst/>
          </a:prstGeom>
        </p:spPr>
        <p:txBody>
          <a:bodyPr wrap="square">
            <a:spAutoFit/>
          </a:bodyPr>
          <a:lstStyle/>
          <a:p>
            <a:pPr algn="ctr"/>
            <a:r>
              <a:rPr lang="en-US" sz="1600" i="1" dirty="0">
                <a:solidFill>
                  <a:prstClr val="black"/>
                </a:solidFill>
              </a:rPr>
              <a:t>Courtesy Dr. Michael Panzara, WAVE Life Sciences</a:t>
            </a:r>
          </a:p>
        </p:txBody>
      </p:sp>
    </p:spTree>
    <p:extLst>
      <p:ext uri="{BB962C8B-B14F-4D97-AF65-F5344CB8AC3E}">
        <p14:creationId xmlns:p14="http://schemas.microsoft.com/office/powerpoint/2010/main" val="1439965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a:normAutofit/>
          </a:bodyPr>
          <a:lstStyle/>
          <a:p>
            <a:r>
              <a:rPr lang="en-US" sz="3700" b="1" dirty="0">
                <a:solidFill>
                  <a:srgbClr val="FFFFFF"/>
                </a:solidFill>
              </a:rPr>
              <a:t>PRECISION HD Trials</a:t>
            </a:r>
            <a:br>
              <a:rPr lang="en-US" sz="3700" b="1" dirty="0">
                <a:solidFill>
                  <a:srgbClr val="FFFFFF"/>
                </a:solidFill>
              </a:rPr>
            </a:br>
            <a:r>
              <a:rPr lang="en-US" sz="3700" dirty="0">
                <a:solidFill>
                  <a:srgbClr val="FFFFFF"/>
                </a:solidFill>
              </a:rPr>
              <a:t>WVE-HDSNP2-001 </a:t>
            </a:r>
            <a:endParaRPr lang="en-US" sz="3700" b="1" dirty="0">
              <a:solidFill>
                <a:srgbClr val="FFFFFF"/>
              </a:solidFill>
            </a:endParaRPr>
          </a:p>
        </p:txBody>
      </p:sp>
      <p:sp>
        <p:nvSpPr>
          <p:cNvPr id="3" name="Content Placeholder 2"/>
          <p:cNvSpPr>
            <a:spLocks noGrp="1"/>
          </p:cNvSpPr>
          <p:nvPr>
            <p:ph idx="1"/>
          </p:nvPr>
        </p:nvSpPr>
        <p:spPr>
          <a:xfrm>
            <a:off x="4582419" y="627322"/>
            <a:ext cx="4203930" cy="6230678"/>
          </a:xfrm>
        </p:spPr>
        <p:txBody>
          <a:bodyPr anchor="ctr">
            <a:normAutofit fontScale="92500"/>
          </a:bodyPr>
          <a:lstStyle/>
          <a:p>
            <a:r>
              <a:rPr lang="en-US" sz="2400" b="1" dirty="0">
                <a:solidFill>
                  <a:srgbClr val="000000"/>
                </a:solidFill>
              </a:rPr>
              <a:t>First-in-human Phase 1a/2b trials </a:t>
            </a:r>
            <a:r>
              <a:rPr lang="en-US" sz="2400" dirty="0">
                <a:solidFill>
                  <a:srgbClr val="000000"/>
                </a:solidFill>
              </a:rPr>
              <a:t>initiated in 2017 in Canada and Europe and in US in 2018</a:t>
            </a:r>
          </a:p>
          <a:p>
            <a:r>
              <a:rPr lang="en-US" sz="2400" dirty="0">
                <a:solidFill>
                  <a:srgbClr val="000000"/>
                </a:solidFill>
              </a:rPr>
              <a:t>A Multicenter, Randomized, Double-blind, Placebo-controlled, Phase 1b/2a Study of WVE-120102 Administered Intrathecally in Patients With Huntington's Disease</a:t>
            </a:r>
          </a:p>
          <a:p>
            <a:r>
              <a:rPr lang="en-US" sz="2400" b="1" dirty="0">
                <a:solidFill>
                  <a:srgbClr val="000000"/>
                </a:solidFill>
                <a:cs typeface="Arial" panose="020B0604020202020204" pitchFamily="34" charset="0"/>
              </a:rPr>
              <a:t>Primary objective: </a:t>
            </a:r>
            <a:r>
              <a:rPr lang="en-US" sz="2400" dirty="0">
                <a:solidFill>
                  <a:srgbClr val="000000"/>
                </a:solidFill>
                <a:cs typeface="Arial" panose="020B0604020202020204" pitchFamily="34" charset="0"/>
              </a:rPr>
              <a:t>Assess safety and tolerability of intrathecal doses in early manifest HD patients</a:t>
            </a:r>
          </a:p>
          <a:p>
            <a:r>
              <a:rPr lang="en-US" sz="2400" b="1" dirty="0">
                <a:solidFill>
                  <a:srgbClr val="000000"/>
                </a:solidFill>
                <a:cs typeface="Arial" panose="020B0604020202020204" pitchFamily="34" charset="0"/>
              </a:rPr>
              <a:t>Patient SNP determination </a:t>
            </a:r>
            <a:r>
              <a:rPr lang="en-US" sz="2400" dirty="0">
                <a:solidFill>
                  <a:srgbClr val="000000"/>
                </a:solidFill>
                <a:cs typeface="Arial" panose="020B0604020202020204" pitchFamily="34" charset="0"/>
              </a:rPr>
              <a:t>(SNP-1, SNP-2, other) at pre-screening visit</a:t>
            </a:r>
          </a:p>
          <a:p>
            <a:pPr marL="169863" indent="-174625">
              <a:spcBef>
                <a:spcPts val="1800"/>
              </a:spcBef>
              <a:buSzPct val="110000"/>
            </a:pPr>
            <a:r>
              <a:rPr lang="en-US" sz="2400" dirty="0">
                <a:solidFill>
                  <a:srgbClr val="000000"/>
                </a:solidFill>
                <a:cs typeface="Arial" panose="020B0604020202020204" pitchFamily="34" charset="0"/>
              </a:rPr>
              <a:t>  Approximately 60 patients per trial </a:t>
            </a:r>
          </a:p>
          <a:p>
            <a:pPr marL="0" indent="0">
              <a:spcBef>
                <a:spcPts val="1800"/>
              </a:spcBef>
              <a:buSzPct val="110000"/>
              <a:buNone/>
            </a:pPr>
            <a:endParaRPr lang="en-US" sz="1900" dirty="0">
              <a:solidFill>
                <a:srgbClr val="000000"/>
              </a:solidFill>
            </a:endParaRPr>
          </a:p>
          <a:p>
            <a:endParaRPr lang="en-US" sz="1900" dirty="0">
              <a:solidFill>
                <a:srgbClr val="000000"/>
              </a:solidFill>
            </a:endParaRPr>
          </a:p>
        </p:txBody>
      </p:sp>
    </p:spTree>
    <p:extLst>
      <p:ext uri="{BB962C8B-B14F-4D97-AF65-F5344CB8AC3E}">
        <p14:creationId xmlns:p14="http://schemas.microsoft.com/office/powerpoint/2010/main" val="1084303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B4E0B9-8509-4F6F-A0A3-5EB9918BFB07}"/>
              </a:ext>
            </a:extLst>
          </p:cNvPr>
          <p:cNvSpPr>
            <a:spLocks noGrp="1"/>
          </p:cNvSpPr>
          <p:nvPr>
            <p:ph type="title"/>
          </p:nvPr>
        </p:nvSpPr>
        <p:spPr>
          <a:xfrm>
            <a:off x="647271" y="1012004"/>
            <a:ext cx="2562119" cy="4795408"/>
          </a:xfrm>
        </p:spPr>
        <p:txBody>
          <a:bodyPr>
            <a:normAutofit/>
          </a:bodyPr>
          <a:lstStyle/>
          <a:p>
            <a:r>
              <a:rPr lang="en-US">
                <a:solidFill>
                  <a:srgbClr val="FFFFFF"/>
                </a:solidFill>
              </a:rPr>
              <a:t>Outline</a:t>
            </a:r>
          </a:p>
        </p:txBody>
      </p:sp>
      <p:graphicFrame>
        <p:nvGraphicFramePr>
          <p:cNvPr id="12" name="Content Placeholder 2">
            <a:extLst>
              <a:ext uri="{FF2B5EF4-FFF2-40B4-BE49-F238E27FC236}">
                <a16:creationId xmlns:a16="http://schemas.microsoft.com/office/drawing/2014/main" id="{FAEB9B80-A1FE-4637-BD97-FB3AE21D93A7}"/>
              </a:ext>
            </a:extLst>
          </p:cNvPr>
          <p:cNvGraphicFramePr>
            <a:graphicFrameLocks noGrp="1"/>
          </p:cNvGraphicFramePr>
          <p:nvPr>
            <p:ph idx="1"/>
            <p:extLst>
              <p:ext uri="{D42A27DB-BD31-4B8C-83A1-F6EECF244321}">
                <p14:modId xmlns:p14="http://schemas.microsoft.com/office/powerpoint/2010/main" val="3567632517"/>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0644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a:normAutofit/>
          </a:bodyPr>
          <a:lstStyle/>
          <a:p>
            <a:r>
              <a:rPr lang="en-US" sz="3700" b="1" dirty="0">
                <a:solidFill>
                  <a:srgbClr val="FFFFFF"/>
                </a:solidFill>
              </a:rPr>
              <a:t>PRECISION HD Trials</a:t>
            </a:r>
            <a:br>
              <a:rPr lang="en-US" sz="3700" b="1" dirty="0">
                <a:solidFill>
                  <a:srgbClr val="FFFFFF"/>
                </a:solidFill>
              </a:rPr>
            </a:br>
            <a:r>
              <a:rPr lang="en-US" sz="3700" dirty="0">
                <a:solidFill>
                  <a:srgbClr val="FFFFFF"/>
                </a:solidFill>
              </a:rPr>
              <a:t>WVE-HDSNP2-001 </a:t>
            </a:r>
            <a:endParaRPr lang="en-US" sz="3700" b="1" dirty="0">
              <a:solidFill>
                <a:srgbClr val="FFFFFF"/>
              </a:solidFill>
            </a:endParaRPr>
          </a:p>
        </p:txBody>
      </p:sp>
      <p:sp>
        <p:nvSpPr>
          <p:cNvPr id="3" name="Content Placeholder 2"/>
          <p:cNvSpPr>
            <a:spLocks noGrp="1"/>
          </p:cNvSpPr>
          <p:nvPr>
            <p:ph idx="1"/>
          </p:nvPr>
        </p:nvSpPr>
        <p:spPr>
          <a:xfrm>
            <a:off x="4561583" y="1003885"/>
            <a:ext cx="3979563" cy="5230634"/>
          </a:xfrm>
        </p:spPr>
        <p:txBody>
          <a:bodyPr anchor="ctr">
            <a:normAutofit fontScale="77500" lnSpcReduction="20000"/>
          </a:bodyPr>
          <a:lstStyle/>
          <a:p>
            <a:pPr marL="169863" indent="-174625">
              <a:spcBef>
                <a:spcPts val="1800"/>
              </a:spcBef>
              <a:buSzPct val="110000"/>
            </a:pPr>
            <a:r>
              <a:rPr lang="en-US" b="1" dirty="0">
                <a:solidFill>
                  <a:prstClr val="black"/>
                </a:solidFill>
                <a:cs typeface="Arial" panose="020B0604020202020204" pitchFamily="34" charset="0"/>
              </a:rPr>
              <a:t>Key inclusion criteria:</a:t>
            </a:r>
          </a:p>
          <a:p>
            <a:pPr marL="569913" lvl="1" indent="-174625">
              <a:spcBef>
                <a:spcPts val="1800"/>
              </a:spcBef>
              <a:buSzPct val="110000"/>
            </a:pPr>
            <a:r>
              <a:rPr lang="en-US" dirty="0">
                <a:solidFill>
                  <a:prstClr val="black"/>
                </a:solidFill>
                <a:cs typeface="Arial" panose="020B0604020202020204" pitchFamily="34" charset="0"/>
              </a:rPr>
              <a:t>Age ≥25 to ≤65, Stage I -II Huntington’s disease</a:t>
            </a:r>
          </a:p>
          <a:p>
            <a:pPr marL="569913" lvl="1" indent="-174625">
              <a:spcBef>
                <a:spcPts val="1800"/>
              </a:spcBef>
              <a:buSzPct val="110000"/>
            </a:pPr>
            <a:r>
              <a:rPr lang="en-US" dirty="0"/>
              <a:t>Presence of HD SNP2</a:t>
            </a:r>
            <a:endParaRPr lang="en-US" dirty="0">
              <a:solidFill>
                <a:prstClr val="black"/>
              </a:solidFill>
              <a:cs typeface="Arial" panose="020B0604020202020204" pitchFamily="34" charset="0"/>
            </a:endParaRPr>
          </a:p>
          <a:p>
            <a:pPr marL="169863" indent="-174625">
              <a:spcBef>
                <a:spcPts val="1800"/>
              </a:spcBef>
              <a:buSzPct val="110000"/>
            </a:pPr>
            <a:r>
              <a:rPr lang="en-US" b="1" dirty="0">
                <a:solidFill>
                  <a:prstClr val="black"/>
                </a:solidFill>
                <a:cs typeface="Arial" panose="020B0604020202020204" pitchFamily="34" charset="0"/>
              </a:rPr>
              <a:t>Key exclusion criteria:</a:t>
            </a:r>
          </a:p>
          <a:p>
            <a:pPr marL="569913" lvl="1" indent="-174625">
              <a:spcBef>
                <a:spcPts val="1800"/>
              </a:spcBef>
              <a:buSzPct val="110000"/>
            </a:pPr>
            <a:r>
              <a:rPr lang="en-US" dirty="0">
                <a:solidFill>
                  <a:prstClr val="black"/>
                </a:solidFill>
                <a:cs typeface="Arial" panose="020B0604020202020204" pitchFamily="34" charset="0"/>
              </a:rPr>
              <a:t>Absence SNP 2; advanced stage HD, coagulopathy, unstable medical or psychiatric features of HD</a:t>
            </a:r>
          </a:p>
          <a:p>
            <a:pPr marL="169863" indent="-174625">
              <a:spcBef>
                <a:spcPts val="1800"/>
              </a:spcBef>
              <a:buSzPct val="110000"/>
            </a:pPr>
            <a:r>
              <a:rPr lang="en-US" sz="2400" b="1" dirty="0">
                <a:solidFill>
                  <a:prstClr val="black"/>
                </a:solidFill>
                <a:cs typeface="Arial" panose="020B0604020202020204" pitchFamily="34" charset="0"/>
              </a:rPr>
              <a:t>Primary outcome measure</a:t>
            </a:r>
            <a:r>
              <a:rPr lang="en-US" sz="2000" b="1" dirty="0">
                <a:solidFill>
                  <a:prstClr val="black"/>
                </a:solidFill>
                <a:cs typeface="Arial" panose="020B0604020202020204" pitchFamily="34" charset="0"/>
              </a:rPr>
              <a:t>: </a:t>
            </a:r>
            <a:r>
              <a:rPr lang="en-US" sz="2000" dirty="0"/>
              <a:t>Number of patients with adverse events (AEs) </a:t>
            </a:r>
          </a:p>
          <a:p>
            <a:pPr marL="169863" indent="-174625">
              <a:spcBef>
                <a:spcPts val="1800"/>
              </a:spcBef>
              <a:buSzPct val="110000"/>
            </a:pPr>
            <a:r>
              <a:rPr lang="en-US" sz="2400" b="1" dirty="0">
                <a:solidFill>
                  <a:prstClr val="black"/>
                </a:solidFill>
                <a:cs typeface="Arial" panose="020B0604020202020204" pitchFamily="34" charset="0"/>
              </a:rPr>
              <a:t>Secondary outcome measures</a:t>
            </a:r>
            <a:r>
              <a:rPr lang="en-US" sz="2000" dirty="0">
                <a:solidFill>
                  <a:prstClr val="black"/>
                </a:solidFill>
                <a:cs typeface="Arial" panose="020B0604020202020204" pitchFamily="34" charset="0"/>
              </a:rPr>
              <a:t>: pharmacokinetics of WVE120102 in plasma, </a:t>
            </a:r>
            <a:r>
              <a:rPr lang="en-US" sz="2000" dirty="0" err="1">
                <a:solidFill>
                  <a:prstClr val="black"/>
                </a:solidFill>
                <a:cs typeface="Arial" panose="020B0604020202020204" pitchFamily="34" charset="0"/>
              </a:rPr>
              <a:t>mHTT</a:t>
            </a:r>
            <a:r>
              <a:rPr lang="en-US" sz="2000" dirty="0">
                <a:solidFill>
                  <a:prstClr val="black"/>
                </a:solidFill>
                <a:cs typeface="Arial" panose="020B0604020202020204" pitchFamily="34" charset="0"/>
              </a:rPr>
              <a:t> in CSF, total functional capacity, MRI </a:t>
            </a:r>
          </a:p>
          <a:p>
            <a:pPr marL="169863" indent="-174625">
              <a:spcBef>
                <a:spcPts val="1800"/>
              </a:spcBef>
              <a:buSzPct val="110000"/>
            </a:pPr>
            <a:r>
              <a:rPr lang="en-US" sz="2600" b="1" i="1" dirty="0">
                <a:solidFill>
                  <a:srgbClr val="7030A0"/>
                </a:solidFill>
                <a:cs typeface="Arial" panose="020B0604020202020204" pitchFamily="34" charset="0"/>
              </a:rPr>
              <a:t>December 30, 2019: WAVE announced 12.5% lowering of mutant HTT</a:t>
            </a:r>
            <a:endParaRPr lang="en-US" sz="2600" b="1" i="1" dirty="0">
              <a:solidFill>
                <a:srgbClr val="7030A0"/>
              </a:solidFill>
            </a:endParaRPr>
          </a:p>
          <a:p>
            <a:pPr marL="0" indent="0">
              <a:spcBef>
                <a:spcPts val="1800"/>
              </a:spcBef>
              <a:buSzPct val="110000"/>
              <a:buNone/>
            </a:pPr>
            <a:endParaRPr lang="en-US" sz="1900" dirty="0">
              <a:solidFill>
                <a:srgbClr val="000000"/>
              </a:solidFill>
            </a:endParaRPr>
          </a:p>
          <a:p>
            <a:endParaRPr lang="en-US" sz="1900" dirty="0">
              <a:solidFill>
                <a:srgbClr val="000000"/>
              </a:solidFill>
            </a:endParaRPr>
          </a:p>
        </p:txBody>
      </p:sp>
    </p:spTree>
    <p:extLst>
      <p:ext uri="{BB962C8B-B14F-4D97-AF65-F5344CB8AC3E}">
        <p14:creationId xmlns:p14="http://schemas.microsoft.com/office/powerpoint/2010/main" val="122260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5999"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74171"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603504" y="1412489"/>
            <a:ext cx="2153321" cy="2156621"/>
          </a:xfrm>
        </p:spPr>
        <p:txBody>
          <a:bodyPr vert="horz" lIns="91440" tIns="45720" rIns="91440" bIns="45720" rtlCol="0" anchor="t">
            <a:normAutofit/>
          </a:bodyPr>
          <a:lstStyle/>
          <a:p>
            <a:r>
              <a:rPr lang="en-US" sz="3100" kern="1200">
                <a:solidFill>
                  <a:srgbClr val="FFFFFF"/>
                </a:solidFill>
                <a:latin typeface="+mj-lt"/>
                <a:ea typeface="+mj-ea"/>
                <a:cs typeface="+mj-cs"/>
              </a:rPr>
              <a:t>AAV5-miHTT = AMT-130</a:t>
            </a:r>
          </a:p>
        </p:txBody>
      </p:sp>
      <p:sp>
        <p:nvSpPr>
          <p:cNvPr id="5" name="Content Placeholder 4"/>
          <p:cNvSpPr>
            <a:spLocks noGrp="1"/>
          </p:cNvSpPr>
          <p:nvPr>
            <p:ph idx="1"/>
          </p:nvPr>
        </p:nvSpPr>
        <p:spPr>
          <a:xfrm>
            <a:off x="3899243" y="552893"/>
            <a:ext cx="4925779" cy="5223440"/>
          </a:xfrm>
        </p:spPr>
        <p:txBody>
          <a:bodyPr vert="horz" lIns="91440" tIns="45720" rIns="91440" bIns="45720" rtlCol="0">
            <a:normAutofit lnSpcReduction="10000"/>
          </a:bodyPr>
          <a:lstStyle/>
          <a:p>
            <a:r>
              <a:rPr lang="en-US" sz="2400" dirty="0"/>
              <a:t>The study medication is an artificial micro-RNA specifically tailored to reduce huntingtin messenger RNA.</a:t>
            </a:r>
          </a:p>
          <a:p>
            <a:r>
              <a:rPr lang="en-US" sz="2400" dirty="0"/>
              <a:t>This drug, AMT-130, is packaged with Adeno-Associated Virus (AAV)Type 5, designed to enter brain cells and direct them to permanently produce the micro-RNA that reduces the production of both wild-type and toxic HD protein.</a:t>
            </a:r>
          </a:p>
          <a:p>
            <a:r>
              <a:rPr lang="en-US" sz="2400" dirty="0"/>
              <a:t>Administered directly to the brain target via single neurosurgery procedure.</a:t>
            </a:r>
          </a:p>
          <a:p>
            <a:r>
              <a:rPr lang="en-US" sz="2400" dirty="0"/>
              <a:t>The therapy will be permanent, and the effect is predicted to be long-lasting</a:t>
            </a:r>
          </a:p>
          <a:p>
            <a:endParaRPr lang="en-US" sz="1200" dirty="0"/>
          </a:p>
        </p:txBody>
      </p:sp>
      <p:sp>
        <p:nvSpPr>
          <p:cNvPr id="6" name="TextBox 5"/>
          <p:cNvSpPr txBox="1"/>
          <p:nvPr/>
        </p:nvSpPr>
        <p:spPr>
          <a:xfrm>
            <a:off x="2371062" y="5888796"/>
            <a:ext cx="5730947" cy="416311"/>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i="1" dirty="0"/>
              <a:t>http://uniqure.com/gene-therapy/huntingtons-disease.php</a:t>
            </a:r>
          </a:p>
        </p:txBody>
      </p:sp>
      <p:pic>
        <p:nvPicPr>
          <p:cNvPr id="9" name="Picture 2">
            <a:extLst>
              <a:ext uri="{FF2B5EF4-FFF2-40B4-BE49-F238E27FC236}">
                <a16:creationId xmlns:a16="http://schemas.microsoft.com/office/drawing/2014/main" id="{38202CDB-A524-4D92-8B2A-CDC25A4AD9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0609" y="216336"/>
            <a:ext cx="3094779" cy="67311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321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06952"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35252"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365125"/>
            <a:ext cx="3893343" cy="1325563"/>
          </a:xfrm>
        </p:spPr>
        <p:txBody>
          <a:bodyPr>
            <a:normAutofit/>
          </a:bodyPr>
          <a:lstStyle/>
          <a:p>
            <a:r>
              <a:rPr lang="en-US"/>
              <a:t>AAV5-miHTT = AMT-130</a:t>
            </a:r>
            <a:endParaRPr lang="en-US" dirty="0"/>
          </a:p>
        </p:txBody>
      </p:sp>
      <p:sp>
        <p:nvSpPr>
          <p:cNvPr id="3" name="Content Placeholder 2"/>
          <p:cNvSpPr>
            <a:spLocks noGrp="1"/>
          </p:cNvSpPr>
          <p:nvPr>
            <p:ph idx="1"/>
          </p:nvPr>
        </p:nvSpPr>
        <p:spPr>
          <a:xfrm>
            <a:off x="628650" y="2021249"/>
            <a:ext cx="4280673" cy="4155713"/>
          </a:xfrm>
        </p:spPr>
        <p:txBody>
          <a:bodyPr>
            <a:normAutofit/>
          </a:bodyPr>
          <a:lstStyle/>
          <a:p>
            <a:pPr marL="0" indent="0">
              <a:buNone/>
            </a:pPr>
            <a:r>
              <a:rPr lang="en-US" sz="1700" b="1"/>
              <a:t>Animal studies:</a:t>
            </a:r>
          </a:p>
          <a:p>
            <a:r>
              <a:rPr lang="en-US" sz="1700"/>
              <a:t>Transgenic </a:t>
            </a:r>
            <a:r>
              <a:rPr lang="en-US" sz="1700" b="1"/>
              <a:t>HD mouse model </a:t>
            </a:r>
            <a:r>
              <a:rPr lang="en-US" sz="1700"/>
              <a:t>studies showed improvements</a:t>
            </a:r>
          </a:p>
          <a:p>
            <a:endParaRPr lang="en-US" sz="1700"/>
          </a:p>
          <a:p>
            <a:r>
              <a:rPr lang="en-US" sz="1700"/>
              <a:t>Transgenic </a:t>
            </a:r>
            <a:r>
              <a:rPr lang="en-US" sz="1700" b="1"/>
              <a:t>HD minipig </a:t>
            </a:r>
            <a:r>
              <a:rPr lang="en-US" sz="1700"/>
              <a:t>studies showed improvements in brain pathology, with dose-dependent and sustained reduction of mutant huntingtin protein (mHTT) in the deep structures of the brain – including the striatum and the putamen and the cortex</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07922" y="890896"/>
            <a:ext cx="3094779" cy="67311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87" r="11890"/>
          <a:stretch/>
        </p:blipFill>
        <p:spPr bwMode="auto">
          <a:xfrm>
            <a:off x="6579393" y="2466638"/>
            <a:ext cx="2323308" cy="173041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165180" y="4749786"/>
            <a:ext cx="1737518" cy="141607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292999"/>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5999"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74171"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3504" y="1412489"/>
            <a:ext cx="2153321" cy="2156621"/>
          </a:xfrm>
        </p:spPr>
        <p:txBody>
          <a:bodyPr vert="horz" lIns="91440" tIns="45720" rIns="91440" bIns="45720" rtlCol="0" anchor="t">
            <a:normAutofit/>
          </a:bodyPr>
          <a:lstStyle/>
          <a:p>
            <a:r>
              <a:rPr lang="en-US" sz="3100" kern="1200" dirty="0">
                <a:solidFill>
                  <a:srgbClr val="FFFFFF"/>
                </a:solidFill>
                <a:latin typeface="+mj-lt"/>
                <a:ea typeface="+mj-ea"/>
                <a:cs typeface="+mj-cs"/>
              </a:rPr>
              <a:t>AMT-130 Study</a:t>
            </a:r>
          </a:p>
        </p:txBody>
      </p:sp>
      <p:sp>
        <p:nvSpPr>
          <p:cNvPr id="3" name="Content Placeholder 2"/>
          <p:cNvSpPr>
            <a:spLocks noGrp="1"/>
          </p:cNvSpPr>
          <p:nvPr>
            <p:ph idx="1"/>
          </p:nvPr>
        </p:nvSpPr>
        <p:spPr>
          <a:xfrm>
            <a:off x="3584180" y="457199"/>
            <a:ext cx="4989575" cy="5644247"/>
          </a:xfrm>
        </p:spPr>
        <p:txBody>
          <a:bodyPr vert="horz" lIns="91440" tIns="45720" rIns="91440" bIns="45720" rtlCol="0">
            <a:normAutofit lnSpcReduction="10000"/>
          </a:bodyPr>
          <a:lstStyle/>
          <a:p>
            <a:r>
              <a:rPr lang="en-US" sz="1800" b="1" u="sng" dirty="0"/>
              <a:t>Title:</a:t>
            </a:r>
            <a:r>
              <a:rPr lang="en-US" sz="1800" dirty="0"/>
              <a:t> </a:t>
            </a:r>
            <a:r>
              <a:rPr lang="en-US" sz="1800" b="1" dirty="0"/>
              <a:t>Safety and Proof-of-Concept Study With AMT-130 in Adults With Early Manifest Huntington Disease</a:t>
            </a:r>
          </a:p>
          <a:p>
            <a:r>
              <a:rPr lang="en-US" sz="1800" b="1" dirty="0"/>
              <a:t>First-in-human study</a:t>
            </a:r>
          </a:p>
          <a:p>
            <a:r>
              <a:rPr lang="en-US" sz="1800" b="1" dirty="0"/>
              <a:t>Single neurosurgical administration</a:t>
            </a:r>
            <a:r>
              <a:rPr lang="en-US" sz="1800" dirty="0"/>
              <a:t> of AMT-130</a:t>
            </a:r>
          </a:p>
          <a:p>
            <a:pPr lvl="1"/>
            <a:r>
              <a:rPr lang="en-US" sz="1800" dirty="0"/>
              <a:t>Cohort 1: Low-dose vs placebo</a:t>
            </a:r>
          </a:p>
          <a:p>
            <a:pPr lvl="1"/>
            <a:r>
              <a:rPr lang="en-US" sz="1800" dirty="0"/>
              <a:t>Cohort 2: High dose vs placebo</a:t>
            </a:r>
          </a:p>
          <a:p>
            <a:pPr lvl="1"/>
            <a:r>
              <a:rPr lang="en-US" sz="1800" dirty="0"/>
              <a:t>Control group: “imitation surgery” for both cohorts</a:t>
            </a:r>
          </a:p>
          <a:p>
            <a:r>
              <a:rPr lang="en-US" sz="1800" b="1" dirty="0"/>
              <a:t>Blinded study</a:t>
            </a:r>
            <a:r>
              <a:rPr lang="en-US" sz="1800" dirty="0"/>
              <a:t>: the patient, care partner, investigator and outcomes assessor will not know the treatment assignment for the </a:t>
            </a:r>
          </a:p>
          <a:p>
            <a:r>
              <a:rPr lang="en-US" sz="1800" b="1" dirty="0"/>
              <a:t>Duration of study</a:t>
            </a:r>
            <a:r>
              <a:rPr lang="en-US" sz="1800" dirty="0"/>
              <a:t>: 18 months blinded Core Study period, 5 years follow-up in total </a:t>
            </a:r>
          </a:p>
          <a:p>
            <a:r>
              <a:rPr lang="en-US" sz="1800" b="1" dirty="0"/>
              <a:t>Primary outcome measure: Safety and tolerability</a:t>
            </a:r>
          </a:p>
          <a:p>
            <a:r>
              <a:rPr lang="en-US" sz="1800" b="1" dirty="0"/>
              <a:t>Other assessments: </a:t>
            </a:r>
            <a:r>
              <a:rPr lang="en-US" sz="1800" dirty="0"/>
              <a:t>clinical rating scale of HD signs and symptoms, brain MRI scan, lumbar puncture for measurement of mutant huntingtin protein levels</a:t>
            </a:r>
          </a:p>
          <a:p>
            <a:endParaRPr lang="en-US" sz="900" dirty="0"/>
          </a:p>
        </p:txBody>
      </p:sp>
      <p:sp>
        <p:nvSpPr>
          <p:cNvPr id="4" name="TextBox 3"/>
          <p:cNvSpPr txBox="1"/>
          <p:nvPr/>
        </p:nvSpPr>
        <p:spPr>
          <a:xfrm>
            <a:off x="2756825" y="6345996"/>
            <a:ext cx="4798176" cy="267455"/>
          </a:xfrm>
          <a:prstGeom prst="rect">
            <a:avLst/>
          </a:prstGeom>
        </p:spPr>
        <p:txBody>
          <a:bodyPr vert="horz" lIns="91440" tIns="45720" rIns="91440" bIns="45720" rtlCol="0">
            <a:normAutofit fontScale="85000" lnSpcReduction="10000"/>
          </a:bodyPr>
          <a:lstStyle/>
          <a:p>
            <a:pPr indent="-228600" defTabSz="914400">
              <a:lnSpc>
                <a:spcPct val="90000"/>
              </a:lnSpc>
              <a:spcAft>
                <a:spcPts val="600"/>
              </a:spcAft>
              <a:buFont typeface="Arial" panose="020B0604020202020204" pitchFamily="34" charset="0"/>
              <a:buChar char="•"/>
            </a:pPr>
            <a:r>
              <a:rPr lang="en-US" sz="1700" i="1" dirty="0"/>
              <a:t>ClinicalTrials.gov Identifier: NCT04120493</a:t>
            </a:r>
          </a:p>
        </p:txBody>
      </p:sp>
      <p:pic>
        <p:nvPicPr>
          <p:cNvPr id="10" name="Picture 2">
            <a:extLst>
              <a:ext uri="{FF2B5EF4-FFF2-40B4-BE49-F238E27FC236}">
                <a16:creationId xmlns:a16="http://schemas.microsoft.com/office/drawing/2014/main" id="{E53D8D5E-C2EC-42D7-A5D8-C24B0757E2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695" y="369688"/>
            <a:ext cx="3094779" cy="67311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8146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64580B-B24D-4448-B898-C13F15482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3250" y="3058795"/>
            <a:ext cx="3365498" cy="74040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8CEBB63E-FF19-493F-9618-BFFB451D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2"/>
            <a:ext cx="4572000" cy="6858002"/>
          </a:xfrm>
          <a:prstGeom prst="rect">
            <a:avLst/>
          </a:prstGeom>
          <a:solidFill>
            <a:srgbClr val="665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989785" y="365126"/>
            <a:ext cx="3615898" cy="1484940"/>
          </a:xfrm>
        </p:spPr>
        <p:txBody>
          <a:bodyPr anchor="b">
            <a:normAutofit/>
          </a:bodyPr>
          <a:lstStyle/>
          <a:p>
            <a:r>
              <a:rPr lang="en-US" sz="3500" dirty="0">
                <a:solidFill>
                  <a:srgbClr val="FFFFFF"/>
                </a:solidFill>
              </a:rPr>
              <a:t>AMT-130 Study</a:t>
            </a:r>
          </a:p>
        </p:txBody>
      </p:sp>
      <p:sp>
        <p:nvSpPr>
          <p:cNvPr id="3" name="Content Placeholder 2"/>
          <p:cNvSpPr>
            <a:spLocks noGrp="1"/>
          </p:cNvSpPr>
          <p:nvPr>
            <p:ph idx="1"/>
          </p:nvPr>
        </p:nvSpPr>
        <p:spPr>
          <a:xfrm>
            <a:off x="4989786" y="2561303"/>
            <a:ext cx="3615897" cy="3775702"/>
          </a:xfrm>
        </p:spPr>
        <p:txBody>
          <a:bodyPr anchor="t">
            <a:normAutofit lnSpcReduction="10000"/>
          </a:bodyPr>
          <a:lstStyle/>
          <a:p>
            <a:r>
              <a:rPr lang="en-US" sz="1800" dirty="0">
                <a:solidFill>
                  <a:srgbClr val="FFFFFF"/>
                </a:solidFill>
              </a:rPr>
              <a:t>Number of patients in study = 26</a:t>
            </a:r>
          </a:p>
          <a:p>
            <a:r>
              <a:rPr lang="en-US" sz="1800" dirty="0">
                <a:solidFill>
                  <a:srgbClr val="FFFFFF"/>
                </a:solidFill>
              </a:rPr>
              <a:t>Eligibility:</a:t>
            </a:r>
          </a:p>
          <a:p>
            <a:pPr lvl="1"/>
            <a:r>
              <a:rPr lang="en-US" sz="1800" dirty="0">
                <a:solidFill>
                  <a:srgbClr val="FFFFFF"/>
                </a:solidFill>
              </a:rPr>
              <a:t>Men and women, ages 25 – 65</a:t>
            </a:r>
          </a:p>
          <a:p>
            <a:pPr lvl="1"/>
            <a:r>
              <a:rPr lang="en-US" sz="1800" dirty="0">
                <a:solidFill>
                  <a:srgbClr val="FFFFFF"/>
                </a:solidFill>
              </a:rPr>
              <a:t>Early-stage manifest HD </a:t>
            </a:r>
          </a:p>
          <a:p>
            <a:pPr lvl="1"/>
            <a:r>
              <a:rPr lang="en-US" sz="1800" dirty="0">
                <a:solidFill>
                  <a:srgbClr val="FFFFFF"/>
                </a:solidFill>
              </a:rPr>
              <a:t>CAG repeats 44 or higher </a:t>
            </a:r>
          </a:p>
          <a:p>
            <a:pPr lvl="1"/>
            <a:r>
              <a:rPr lang="en-US" sz="1800" dirty="0">
                <a:solidFill>
                  <a:srgbClr val="FFFFFF"/>
                </a:solidFill>
              </a:rPr>
              <a:t>MRI brain scan shows adequate size of brain target for implantation</a:t>
            </a:r>
          </a:p>
          <a:p>
            <a:pPr lvl="1"/>
            <a:r>
              <a:rPr lang="en-US" sz="1800" dirty="0">
                <a:solidFill>
                  <a:srgbClr val="FFFFFF"/>
                </a:solidFill>
              </a:rPr>
              <a:t>Stable medical status and medications for HD</a:t>
            </a:r>
          </a:p>
          <a:p>
            <a:pPr lvl="1"/>
            <a:r>
              <a:rPr lang="en-US" sz="1800" dirty="0">
                <a:solidFill>
                  <a:srgbClr val="FFFFFF"/>
                </a:solidFill>
              </a:rPr>
              <a:t>No medical contraindications to MRI, lumbar puncture, brain surgery</a:t>
            </a:r>
          </a:p>
        </p:txBody>
      </p:sp>
      <p:sp>
        <p:nvSpPr>
          <p:cNvPr id="4" name="TextBox 3"/>
          <p:cNvSpPr txBox="1"/>
          <p:nvPr/>
        </p:nvSpPr>
        <p:spPr>
          <a:xfrm>
            <a:off x="-533400" y="6258948"/>
            <a:ext cx="5638800" cy="338554"/>
          </a:xfrm>
          <a:prstGeom prst="rect">
            <a:avLst/>
          </a:prstGeom>
          <a:noFill/>
        </p:spPr>
        <p:txBody>
          <a:bodyPr wrap="square" rtlCol="0">
            <a:spAutoFit/>
          </a:bodyPr>
          <a:lstStyle/>
          <a:p>
            <a:pPr algn="ctr">
              <a:spcAft>
                <a:spcPts val="600"/>
              </a:spcAft>
            </a:pPr>
            <a:r>
              <a:rPr lang="en-US" sz="1600" i="1" dirty="0">
                <a:solidFill>
                  <a:prstClr val="black"/>
                </a:solidFill>
              </a:rPr>
              <a:t>ClinicalTrials.gov Identifier: NCT04120493</a:t>
            </a:r>
            <a:endParaRPr lang="en-US" sz="1600" dirty="0">
              <a:solidFill>
                <a:prstClr val="black"/>
              </a:solidFill>
            </a:endParaRPr>
          </a:p>
        </p:txBody>
      </p:sp>
    </p:spTree>
    <p:extLst>
      <p:ext uri="{BB962C8B-B14F-4D97-AF65-F5344CB8AC3E}">
        <p14:creationId xmlns:p14="http://schemas.microsoft.com/office/powerpoint/2010/main" val="100202093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06573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4465335"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305793" y="955016"/>
            <a:ext cx="2907792" cy="2249424"/>
          </a:xfrm>
        </p:spPr>
        <p:txBody>
          <a:bodyPr vert="horz" lIns="91440" tIns="45720" rIns="91440" bIns="45720" rtlCol="0" anchor="b">
            <a:normAutofit/>
          </a:bodyPr>
          <a:lstStyle/>
          <a:p>
            <a:r>
              <a:rPr lang="en-US" sz="2900" b="1" dirty="0"/>
              <a:t>Delivery of AMT-130:</a:t>
            </a:r>
            <a:br>
              <a:rPr lang="en-US" sz="2900" b="1" dirty="0"/>
            </a:br>
            <a:r>
              <a:rPr lang="en-US" sz="2900" b="1" dirty="0"/>
              <a:t>Neurosurgical delivery with Interventional MRI </a:t>
            </a:r>
          </a:p>
        </p:txBody>
      </p:sp>
      <p:pic>
        <p:nvPicPr>
          <p:cNvPr id="6" name="Picture 5">
            <a:extLst>
              <a:ext uri="{FF2B5EF4-FFF2-40B4-BE49-F238E27FC236}">
                <a16:creationId xmlns:a16="http://schemas.microsoft.com/office/drawing/2014/main" id="{138EE653-10D0-4CB1-96D2-50112839B1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rot="16200000">
            <a:off x="5354829" y="544132"/>
            <a:ext cx="3331455" cy="270262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81E5FCC0-F8C6-4A96-8B79-1554BC8D75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66" t="29175" r="18805" b="9913"/>
          <a:stretch/>
        </p:blipFill>
        <p:spPr bwMode="auto">
          <a:xfrm>
            <a:off x="3869647" y="3891516"/>
            <a:ext cx="5010498" cy="273676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94695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FAAC2-B802-4820-A66E-304D53DA33C5}"/>
              </a:ext>
            </a:extLst>
          </p:cNvPr>
          <p:cNvSpPr>
            <a:spLocks noGrp="1"/>
          </p:cNvSpPr>
          <p:nvPr>
            <p:ph type="title"/>
          </p:nvPr>
        </p:nvSpPr>
        <p:spPr>
          <a:xfrm>
            <a:off x="400531" y="114775"/>
            <a:ext cx="3886128" cy="3553458"/>
          </a:xfrm>
        </p:spPr>
        <p:txBody>
          <a:bodyPr>
            <a:normAutofit/>
          </a:bodyPr>
          <a:lstStyle/>
          <a:p>
            <a:r>
              <a:rPr lang="en-US" sz="4200" dirty="0"/>
              <a:t>Currently enrolling HD clinical trials and observational studies</a:t>
            </a:r>
          </a:p>
        </p:txBody>
      </p:sp>
      <p:sp>
        <p:nvSpPr>
          <p:cNvPr id="9" name="Rectangle 8">
            <a:extLst>
              <a:ext uri="{FF2B5EF4-FFF2-40B4-BE49-F238E27FC236}">
                <a16:creationId xmlns:a16="http://schemas.microsoft.com/office/drawing/2014/main" id="{2F56F8EA-3356-4455-9899-320874F6E4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593"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1CD68AE7-D3AF-4839-956D-7723E550122E}"/>
              </a:ext>
            </a:extLst>
          </p:cNvPr>
          <p:cNvGraphicFramePr>
            <a:graphicFrameLocks noGrp="1"/>
          </p:cNvGraphicFramePr>
          <p:nvPr>
            <p:ph idx="1"/>
            <p:extLst>
              <p:ext uri="{D42A27DB-BD31-4B8C-83A1-F6EECF244321}">
                <p14:modId xmlns:p14="http://schemas.microsoft.com/office/powerpoint/2010/main" val="398843215"/>
              </p:ext>
            </p:extLst>
          </p:nvPr>
        </p:nvGraphicFramePr>
        <p:xfrm>
          <a:off x="4574286" y="621792"/>
          <a:ext cx="394335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3D67FA4-F9D9-41A8-86CD-8EF199D6214F}"/>
              </a:ext>
            </a:extLst>
          </p:cNvPr>
          <p:cNvSpPr txBox="1"/>
          <p:nvPr/>
        </p:nvSpPr>
        <p:spPr>
          <a:xfrm>
            <a:off x="7304567" y="1701209"/>
            <a:ext cx="1105786"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a:t>UCSF</a:t>
            </a:r>
            <a:endParaRPr lang="en-US" dirty="0"/>
          </a:p>
        </p:txBody>
      </p:sp>
      <p:sp>
        <p:nvSpPr>
          <p:cNvPr id="7" name="TextBox 6">
            <a:extLst>
              <a:ext uri="{FF2B5EF4-FFF2-40B4-BE49-F238E27FC236}">
                <a16:creationId xmlns:a16="http://schemas.microsoft.com/office/drawing/2014/main" id="{54A71A51-F649-4B9D-9AD0-48F77A23CFFC}"/>
              </a:ext>
            </a:extLst>
          </p:cNvPr>
          <p:cNvSpPr txBox="1"/>
          <p:nvPr/>
        </p:nvSpPr>
        <p:spPr>
          <a:xfrm>
            <a:off x="6693674" y="3544512"/>
            <a:ext cx="1481469"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a:t> UC Davis</a:t>
            </a:r>
            <a:endParaRPr lang="en-US" dirty="0"/>
          </a:p>
        </p:txBody>
      </p:sp>
      <p:sp>
        <p:nvSpPr>
          <p:cNvPr id="8" name="TextBox 7">
            <a:extLst>
              <a:ext uri="{FF2B5EF4-FFF2-40B4-BE49-F238E27FC236}">
                <a16:creationId xmlns:a16="http://schemas.microsoft.com/office/drawing/2014/main" id="{551C596A-619A-4271-A45A-5A153B6336DB}"/>
              </a:ext>
            </a:extLst>
          </p:cNvPr>
          <p:cNvSpPr txBox="1"/>
          <p:nvPr/>
        </p:nvSpPr>
        <p:spPr>
          <a:xfrm>
            <a:off x="6881516" y="5387163"/>
            <a:ext cx="1105786"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a:t>UC Davis</a:t>
            </a:r>
            <a:endParaRPr lang="en-US" dirty="0"/>
          </a:p>
        </p:txBody>
      </p:sp>
      <p:pic>
        <p:nvPicPr>
          <p:cNvPr id="6" name="Picture 5">
            <a:extLst>
              <a:ext uri="{FF2B5EF4-FFF2-40B4-BE49-F238E27FC236}">
                <a16:creationId xmlns:a16="http://schemas.microsoft.com/office/drawing/2014/main" id="{FED38C5E-468E-43C0-B658-E49789AB44D2}"/>
              </a:ext>
            </a:extLst>
          </p:cNvPr>
          <p:cNvPicPr>
            <a:picLocks noChangeAspect="1"/>
          </p:cNvPicPr>
          <p:nvPr/>
        </p:nvPicPr>
        <p:blipFill>
          <a:blip r:embed="rId7"/>
          <a:stretch>
            <a:fillRect/>
          </a:stretch>
        </p:blipFill>
        <p:spPr>
          <a:xfrm>
            <a:off x="131527" y="3544512"/>
            <a:ext cx="2082454" cy="2498945"/>
          </a:xfrm>
          <a:prstGeom prst="rect">
            <a:avLst/>
          </a:prstGeom>
        </p:spPr>
      </p:pic>
      <p:pic>
        <p:nvPicPr>
          <p:cNvPr id="10" name="Picture 9">
            <a:extLst>
              <a:ext uri="{FF2B5EF4-FFF2-40B4-BE49-F238E27FC236}">
                <a16:creationId xmlns:a16="http://schemas.microsoft.com/office/drawing/2014/main" id="{8D7A7CBC-1FFE-4D85-B239-3271C1AC5195}"/>
              </a:ext>
            </a:extLst>
          </p:cNvPr>
          <p:cNvPicPr>
            <a:picLocks noChangeAspect="1"/>
          </p:cNvPicPr>
          <p:nvPr/>
        </p:nvPicPr>
        <p:blipFill>
          <a:blip r:embed="rId8"/>
          <a:stretch>
            <a:fillRect/>
          </a:stretch>
        </p:blipFill>
        <p:spPr>
          <a:xfrm>
            <a:off x="2401823" y="4137690"/>
            <a:ext cx="2082454" cy="2498945"/>
          </a:xfrm>
          <a:prstGeom prst="rect">
            <a:avLst/>
          </a:prstGeom>
        </p:spPr>
      </p:pic>
      <p:sp>
        <p:nvSpPr>
          <p:cNvPr id="11" name="TextBox 10">
            <a:extLst>
              <a:ext uri="{FF2B5EF4-FFF2-40B4-BE49-F238E27FC236}">
                <a16:creationId xmlns:a16="http://schemas.microsoft.com/office/drawing/2014/main" id="{42A1E27F-03AA-4C0C-8854-4A8F06D34225}"/>
              </a:ext>
            </a:extLst>
          </p:cNvPr>
          <p:cNvSpPr txBox="1"/>
          <p:nvPr/>
        </p:nvSpPr>
        <p:spPr>
          <a:xfrm>
            <a:off x="457894" y="6126480"/>
            <a:ext cx="1481432" cy="369332"/>
          </a:xfrm>
          <a:prstGeom prst="rect">
            <a:avLst/>
          </a:prstGeom>
          <a:noFill/>
        </p:spPr>
        <p:txBody>
          <a:bodyPr wrap="square" rtlCol="0">
            <a:spAutoFit/>
          </a:bodyPr>
          <a:lstStyle/>
          <a:p>
            <a:r>
              <a:rPr lang="en-US" dirty="0"/>
              <a:t>Becky Craig</a:t>
            </a:r>
          </a:p>
        </p:txBody>
      </p:sp>
      <p:sp>
        <p:nvSpPr>
          <p:cNvPr id="12" name="TextBox 11">
            <a:extLst>
              <a:ext uri="{FF2B5EF4-FFF2-40B4-BE49-F238E27FC236}">
                <a16:creationId xmlns:a16="http://schemas.microsoft.com/office/drawing/2014/main" id="{1DD1830A-8595-42E1-801E-4B9A34895F44}"/>
              </a:ext>
            </a:extLst>
          </p:cNvPr>
          <p:cNvSpPr txBox="1"/>
          <p:nvPr/>
        </p:nvSpPr>
        <p:spPr>
          <a:xfrm>
            <a:off x="2666424" y="3762138"/>
            <a:ext cx="1696337" cy="369332"/>
          </a:xfrm>
          <a:prstGeom prst="rect">
            <a:avLst/>
          </a:prstGeom>
          <a:noFill/>
        </p:spPr>
        <p:txBody>
          <a:bodyPr wrap="square" rtlCol="0">
            <a:spAutoFit/>
          </a:bodyPr>
          <a:lstStyle/>
          <a:p>
            <a:r>
              <a:rPr lang="en-US" dirty="0"/>
              <a:t>Talia Hamm</a:t>
            </a:r>
          </a:p>
        </p:txBody>
      </p:sp>
    </p:spTree>
    <p:extLst>
      <p:ext uri="{BB962C8B-B14F-4D97-AF65-F5344CB8AC3E}">
        <p14:creationId xmlns:p14="http://schemas.microsoft.com/office/powerpoint/2010/main" val="260416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1000"/>
                                        <p:tgtEl>
                                          <p:spTgt spid="12">
                                            <p:txEl>
                                              <p:pRg st="0" end="0"/>
                                            </p:txEl>
                                          </p:spTgt>
                                        </p:tgtEl>
                                      </p:cBhvr>
                                    </p:animEffect>
                                    <p:anim calcmode="lin" valueType="num">
                                      <p:cBhvr>
                                        <p:cTn id="2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50785" y="2058832"/>
            <a:ext cx="5342340" cy="3518720"/>
          </a:xfrm>
          <a:prstGeom prst="rect">
            <a:avLst/>
          </a:prstGeom>
        </p:spPr>
        <p:txBody>
          <a:bodyPr vert="horz" wrap="square" lIns="0" tIns="45720" rIns="0" bIns="0" rtlCol="0">
            <a:spAutoFit/>
          </a:bodyPr>
          <a:lstStyle/>
          <a:p>
            <a:pPr marL="180975" marR="569595" indent="-171450">
              <a:lnSpc>
                <a:spcPts val="2265"/>
              </a:lnSpc>
              <a:spcBef>
                <a:spcPts val="360"/>
              </a:spcBef>
              <a:buFont typeface="Arial"/>
              <a:buChar char="•"/>
              <a:tabLst>
                <a:tab pos="180975" algn="l"/>
              </a:tabLst>
            </a:pPr>
            <a:r>
              <a:rPr sz="2800" spc="-4" dirty="0">
                <a:latin typeface="Calibri"/>
                <a:cs typeface="Calibri"/>
              </a:rPr>
              <a:t>A </a:t>
            </a:r>
            <a:r>
              <a:rPr sz="2800" spc="-8" dirty="0">
                <a:latin typeface="Calibri"/>
                <a:cs typeface="Calibri"/>
              </a:rPr>
              <a:t>double blind, </a:t>
            </a:r>
            <a:r>
              <a:rPr sz="2800" spc="-11" dirty="0">
                <a:latin typeface="Calibri"/>
                <a:cs typeface="Calibri"/>
              </a:rPr>
              <a:t>randomized, </a:t>
            </a:r>
            <a:r>
              <a:rPr sz="2800" spc="-4" dirty="0">
                <a:latin typeface="Calibri"/>
                <a:cs typeface="Calibri"/>
              </a:rPr>
              <a:t>placebo-  </a:t>
            </a:r>
            <a:r>
              <a:rPr sz="2800" spc="-11" dirty="0">
                <a:latin typeface="Calibri"/>
                <a:cs typeface="Calibri"/>
              </a:rPr>
              <a:t>controlled </a:t>
            </a:r>
            <a:r>
              <a:rPr sz="2800" spc="-8" dirty="0">
                <a:latin typeface="Calibri"/>
                <a:cs typeface="Calibri"/>
              </a:rPr>
              <a:t>clinical</a:t>
            </a:r>
            <a:r>
              <a:rPr sz="2800" spc="23" dirty="0">
                <a:latin typeface="Calibri"/>
                <a:cs typeface="Calibri"/>
              </a:rPr>
              <a:t> </a:t>
            </a:r>
            <a:r>
              <a:rPr sz="2800" spc="-4" dirty="0">
                <a:latin typeface="Calibri"/>
                <a:cs typeface="Calibri"/>
              </a:rPr>
              <a:t>trial.</a:t>
            </a:r>
            <a:endParaRPr sz="2800" dirty="0">
              <a:latin typeface="Calibri"/>
              <a:cs typeface="Calibri"/>
            </a:endParaRPr>
          </a:p>
          <a:p>
            <a:pPr marL="180975" indent="-171450">
              <a:spcBef>
                <a:spcPts val="476"/>
              </a:spcBef>
              <a:buFont typeface="Arial"/>
              <a:buChar char="•"/>
              <a:tabLst>
                <a:tab pos="180975" algn="l"/>
              </a:tabLst>
            </a:pPr>
            <a:r>
              <a:rPr sz="2800" spc="-4" dirty="0">
                <a:latin typeface="Calibri"/>
                <a:cs typeface="Calibri"/>
              </a:rPr>
              <a:t>A </a:t>
            </a:r>
            <a:r>
              <a:rPr sz="2800" spc="-11" dirty="0">
                <a:latin typeface="Calibri"/>
                <a:cs typeface="Calibri"/>
              </a:rPr>
              <a:t>research study </a:t>
            </a:r>
            <a:r>
              <a:rPr sz="2800" spc="-8" dirty="0">
                <a:latin typeface="Calibri"/>
                <a:cs typeface="Calibri"/>
              </a:rPr>
              <a:t>(clinical </a:t>
            </a:r>
            <a:r>
              <a:rPr sz="2800" spc="-4" dirty="0">
                <a:latin typeface="Calibri"/>
                <a:cs typeface="Calibri"/>
              </a:rPr>
              <a:t>trial)</a:t>
            </a:r>
            <a:r>
              <a:rPr sz="2800" spc="60" dirty="0">
                <a:latin typeface="Calibri"/>
                <a:cs typeface="Calibri"/>
              </a:rPr>
              <a:t> </a:t>
            </a:r>
            <a:r>
              <a:rPr sz="2800" spc="-8" dirty="0">
                <a:latin typeface="Calibri"/>
                <a:cs typeface="Calibri"/>
              </a:rPr>
              <a:t>studying:</a:t>
            </a:r>
            <a:endParaRPr sz="2800" dirty="0">
              <a:latin typeface="Calibri"/>
              <a:cs typeface="Calibri"/>
            </a:endParaRPr>
          </a:p>
          <a:p>
            <a:pPr marL="695325" lvl="1" indent="-342900">
              <a:lnSpc>
                <a:spcPts val="2051"/>
              </a:lnSpc>
              <a:spcBef>
                <a:spcPts val="172"/>
              </a:spcBef>
              <a:buAutoNum type="arabicParenR"/>
              <a:tabLst>
                <a:tab pos="694849" algn="l"/>
                <a:tab pos="695325" algn="l"/>
              </a:tabLst>
            </a:pPr>
            <a:r>
              <a:rPr sz="2400" spc="-4" dirty="0">
                <a:latin typeface="Calibri"/>
                <a:cs typeface="Calibri"/>
              </a:rPr>
              <a:t>The </a:t>
            </a:r>
            <a:r>
              <a:rPr sz="2400" spc="-11" dirty="0">
                <a:latin typeface="Calibri"/>
                <a:cs typeface="Calibri"/>
              </a:rPr>
              <a:t>effectiveness </a:t>
            </a:r>
            <a:r>
              <a:rPr sz="2400" spc="-4" dirty="0">
                <a:latin typeface="Calibri"/>
                <a:cs typeface="Calibri"/>
              </a:rPr>
              <a:t>of valbenazine </a:t>
            </a:r>
            <a:r>
              <a:rPr sz="2400" spc="-11" dirty="0">
                <a:latin typeface="Calibri"/>
                <a:cs typeface="Calibri"/>
              </a:rPr>
              <a:t>to</a:t>
            </a:r>
            <a:r>
              <a:rPr sz="2400" spc="19" dirty="0">
                <a:latin typeface="Calibri"/>
                <a:cs typeface="Calibri"/>
              </a:rPr>
              <a:t> </a:t>
            </a:r>
            <a:r>
              <a:rPr sz="2400" spc="-4" dirty="0">
                <a:latin typeface="Calibri"/>
                <a:cs typeface="Calibri"/>
              </a:rPr>
              <a:t>reduce</a:t>
            </a:r>
            <a:r>
              <a:rPr lang="en-US" sz="2400" spc="-4" dirty="0">
                <a:latin typeface="Calibri"/>
                <a:cs typeface="Calibri"/>
              </a:rPr>
              <a:t> </a:t>
            </a:r>
            <a:r>
              <a:rPr sz="2400" spc="-8" dirty="0">
                <a:latin typeface="Calibri"/>
                <a:cs typeface="Calibri"/>
              </a:rPr>
              <a:t>chorea associated </a:t>
            </a:r>
            <a:r>
              <a:rPr sz="2400" dirty="0">
                <a:latin typeface="Calibri"/>
                <a:cs typeface="Calibri"/>
              </a:rPr>
              <a:t>with </a:t>
            </a:r>
            <a:r>
              <a:rPr sz="2400" spc="-19" dirty="0">
                <a:latin typeface="Calibri"/>
                <a:cs typeface="Calibri"/>
              </a:rPr>
              <a:t>Huntington’s</a:t>
            </a:r>
            <a:r>
              <a:rPr sz="2400" spc="11" dirty="0">
                <a:latin typeface="Calibri"/>
                <a:cs typeface="Calibri"/>
              </a:rPr>
              <a:t> </a:t>
            </a:r>
            <a:r>
              <a:rPr sz="2400" spc="-4" dirty="0">
                <a:latin typeface="Calibri"/>
                <a:cs typeface="Calibri"/>
              </a:rPr>
              <a:t>disease</a:t>
            </a:r>
            <a:endParaRPr sz="2400" dirty="0">
              <a:latin typeface="Calibri"/>
              <a:cs typeface="Calibri"/>
            </a:endParaRPr>
          </a:p>
          <a:p>
            <a:pPr marL="695325">
              <a:lnSpc>
                <a:spcPts val="2051"/>
              </a:lnSpc>
            </a:pPr>
            <a:r>
              <a:rPr sz="2400" spc="-4" dirty="0">
                <a:latin typeface="Calibri"/>
                <a:cs typeface="Calibri"/>
              </a:rPr>
              <a:t>(HD).</a:t>
            </a:r>
            <a:endParaRPr sz="2400" dirty="0">
              <a:latin typeface="Calibri"/>
              <a:cs typeface="Calibri"/>
            </a:endParaRPr>
          </a:p>
          <a:p>
            <a:pPr marL="695325" marR="74771" lvl="1" indent="-342900">
              <a:lnSpc>
                <a:spcPts val="1943"/>
              </a:lnSpc>
              <a:spcBef>
                <a:spcPts val="409"/>
              </a:spcBef>
              <a:buAutoNum type="arabicParenR" startAt="2"/>
              <a:tabLst>
                <a:tab pos="694849" algn="l"/>
                <a:tab pos="695325" algn="l"/>
              </a:tabLst>
            </a:pPr>
            <a:r>
              <a:rPr sz="2400" spc="-4" dirty="0">
                <a:latin typeface="Calibri"/>
                <a:cs typeface="Calibri"/>
              </a:rPr>
              <a:t>The </a:t>
            </a:r>
            <a:r>
              <a:rPr sz="2400" spc="-11" dirty="0">
                <a:latin typeface="Calibri"/>
                <a:cs typeface="Calibri"/>
              </a:rPr>
              <a:t>safety </a:t>
            </a:r>
            <a:r>
              <a:rPr sz="2400" dirty="0">
                <a:latin typeface="Calibri"/>
                <a:cs typeface="Calibri"/>
              </a:rPr>
              <a:t>and </a:t>
            </a:r>
            <a:r>
              <a:rPr sz="2400" spc="-8" dirty="0">
                <a:latin typeface="Calibri"/>
                <a:cs typeface="Calibri"/>
              </a:rPr>
              <a:t>tolerability </a:t>
            </a:r>
            <a:r>
              <a:rPr sz="2400" spc="-4" dirty="0">
                <a:latin typeface="Calibri"/>
                <a:cs typeface="Calibri"/>
              </a:rPr>
              <a:t>of valbenazine </a:t>
            </a:r>
            <a:r>
              <a:rPr sz="2400" dirty="0">
                <a:latin typeface="Calibri"/>
                <a:cs typeface="Calibri"/>
              </a:rPr>
              <a:t>in  individuals with</a:t>
            </a:r>
            <a:r>
              <a:rPr sz="2400" spc="-11" dirty="0">
                <a:latin typeface="Calibri"/>
                <a:cs typeface="Calibri"/>
              </a:rPr>
              <a:t> </a:t>
            </a:r>
            <a:r>
              <a:rPr sz="2400" spc="-19" dirty="0">
                <a:latin typeface="Calibri"/>
                <a:cs typeface="Calibri"/>
              </a:rPr>
              <a:t>HD.</a:t>
            </a:r>
            <a:endParaRPr sz="2400" dirty="0">
              <a:latin typeface="Calibri"/>
              <a:cs typeface="Calibri"/>
            </a:endParaRPr>
          </a:p>
        </p:txBody>
      </p:sp>
      <p:sp>
        <p:nvSpPr>
          <p:cNvPr id="3" name="object 3"/>
          <p:cNvSpPr/>
          <p:nvPr/>
        </p:nvSpPr>
        <p:spPr>
          <a:xfrm>
            <a:off x="0" y="857250"/>
            <a:ext cx="3273552" cy="3555873"/>
          </a:xfrm>
          <a:prstGeom prst="rect">
            <a:avLst/>
          </a:prstGeom>
          <a:blipFill>
            <a:blip r:embed="rId2" cstate="print"/>
            <a:stretch>
              <a:fillRect/>
            </a:stretch>
          </a:blipFill>
        </p:spPr>
        <p:txBody>
          <a:bodyPr wrap="square" lIns="0" tIns="0" rIns="0" bIns="0" rtlCol="0"/>
          <a:lstStyle/>
          <a:p>
            <a:endParaRPr sz="1350"/>
          </a:p>
        </p:txBody>
      </p:sp>
      <p:sp>
        <p:nvSpPr>
          <p:cNvPr id="4" name="object 4"/>
          <p:cNvSpPr txBox="1">
            <a:spLocks noGrp="1"/>
          </p:cNvSpPr>
          <p:nvPr>
            <p:ph type="title"/>
          </p:nvPr>
        </p:nvSpPr>
        <p:spPr>
          <a:xfrm>
            <a:off x="3579687" y="1202252"/>
            <a:ext cx="4581525" cy="424636"/>
          </a:xfrm>
          <a:prstGeom prst="rect">
            <a:avLst/>
          </a:prstGeom>
        </p:spPr>
        <p:txBody>
          <a:bodyPr vert="horz" wrap="square" lIns="0" tIns="9049" rIns="0" bIns="0" rtlCol="0" anchor="ctr">
            <a:spAutoFit/>
          </a:bodyPr>
          <a:lstStyle/>
          <a:p>
            <a:pPr marL="9525">
              <a:spcBef>
                <a:spcPts val="71"/>
              </a:spcBef>
            </a:pPr>
            <a:r>
              <a:rPr sz="3000" spc="-30" dirty="0"/>
              <a:t>What </a:t>
            </a:r>
            <a:r>
              <a:rPr sz="3000" spc="-4" dirty="0"/>
              <a:t>is </a:t>
            </a:r>
            <a:r>
              <a:rPr sz="3000" spc="-15" dirty="0"/>
              <a:t>the </a:t>
            </a:r>
            <a:r>
              <a:rPr sz="3000" spc="-26" dirty="0"/>
              <a:t>KINECT-HD</a:t>
            </a:r>
            <a:r>
              <a:rPr sz="3000" spc="-217" dirty="0"/>
              <a:t> </a:t>
            </a:r>
            <a:r>
              <a:rPr sz="3000" spc="-23" dirty="0"/>
              <a:t>Study?</a:t>
            </a:r>
            <a:endParaRPr sz="3000" dirty="0"/>
          </a:p>
        </p:txBody>
      </p:sp>
      <p:sp>
        <p:nvSpPr>
          <p:cNvPr id="5" name="object 5"/>
          <p:cNvSpPr txBox="1">
            <a:spLocks noGrp="1"/>
          </p:cNvSpPr>
          <p:nvPr>
            <p:ph type="dt" sz="half" idx="6"/>
          </p:nvPr>
        </p:nvSpPr>
        <p:spPr>
          <a:xfrm>
            <a:off x="725221" y="6640475"/>
            <a:ext cx="681355" cy="153888"/>
          </a:xfrm>
          <a:prstGeom prst="rect">
            <a:avLst/>
          </a:prstGeom>
        </p:spPr>
        <p:txBody>
          <a:bodyPr vert="horz" wrap="square" lIns="0" tIns="0" rIns="0" bIns="0" rtlCol="0">
            <a:sp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63"/>
              </a:lnSpc>
            </a:pPr>
            <a:r>
              <a:rPr lang="en-US"/>
              <a:t>M</a:t>
            </a:r>
            <a:r>
              <a:rPr lang="en-US" spc="-5"/>
              <a:t>a</a:t>
            </a:r>
            <a:r>
              <a:rPr lang="en-US"/>
              <a:t>rc</a:t>
            </a:r>
            <a:r>
              <a:rPr lang="en-US" spc="-10"/>
              <a:t>h</a:t>
            </a:r>
            <a:r>
              <a:rPr lang="en-US"/>
              <a:t>2020</a:t>
            </a:r>
            <a:endParaRPr dirty="0"/>
          </a:p>
        </p:txBody>
      </p:sp>
      <p:sp>
        <p:nvSpPr>
          <p:cNvPr id="6" name="object 6"/>
          <p:cNvSpPr txBox="1">
            <a:spLocks noGrp="1"/>
          </p:cNvSpPr>
          <p:nvPr>
            <p:ph type="ftr" sz="quarter" idx="5"/>
          </p:nvPr>
        </p:nvSpPr>
        <p:spPr>
          <a:xfrm>
            <a:off x="4123691" y="6659449"/>
            <a:ext cx="3698240" cy="153888"/>
          </a:xfrm>
          <a:prstGeom prst="rect">
            <a:avLst/>
          </a:prstGeom>
        </p:spPr>
        <p:txBody>
          <a:bodyPr vert="horz" wrap="square" lIns="0" tIns="0" rIns="0" bIns="0" rtlCol="0">
            <a:sp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63"/>
              </a:lnSpc>
            </a:pPr>
            <a:r>
              <a:rPr lang="en-US" spc="-5"/>
              <a:t>Confidential </a:t>
            </a:r>
            <a:r>
              <a:rPr lang="en-US"/>
              <a:t>and </a:t>
            </a:r>
            <a:r>
              <a:rPr lang="en-US" spc="-5"/>
              <a:t>Proprietary Content </a:t>
            </a:r>
            <a:r>
              <a:rPr lang="en-US"/>
              <a:t>– </a:t>
            </a:r>
            <a:r>
              <a:rPr lang="en-US" spc="-5"/>
              <a:t>Not for </a:t>
            </a:r>
            <a:r>
              <a:rPr lang="en-US"/>
              <a:t>Public</a:t>
            </a:r>
            <a:r>
              <a:rPr lang="en-US" spc="-40"/>
              <a:t> </a:t>
            </a:r>
            <a:r>
              <a:rPr lang="en-US" spc="-5"/>
              <a:t>Distribution</a:t>
            </a:r>
            <a:endParaRPr spc="-4" dirty="0"/>
          </a:p>
        </p:txBody>
      </p:sp>
      <p:pic>
        <p:nvPicPr>
          <p:cNvPr id="1026" name="Picture 2" descr="KINECT-HD">
            <a:extLst>
              <a:ext uri="{FF2B5EF4-FFF2-40B4-BE49-F238E27FC236}">
                <a16:creationId xmlns:a16="http://schemas.microsoft.com/office/drawing/2014/main" id="{299B7A6A-D0C9-4742-B54C-9948A7CAF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210" y="233065"/>
            <a:ext cx="3252347" cy="8094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8848" y="534869"/>
            <a:ext cx="3506153" cy="467147"/>
          </a:xfrm>
          <a:prstGeom prst="rect">
            <a:avLst/>
          </a:prstGeom>
        </p:spPr>
        <p:txBody>
          <a:bodyPr vert="horz" wrap="square" lIns="0" tIns="10001" rIns="0" bIns="0" rtlCol="0" anchor="ctr">
            <a:spAutoFit/>
          </a:bodyPr>
          <a:lstStyle/>
          <a:p>
            <a:pPr marL="9525">
              <a:spcBef>
                <a:spcPts val="79"/>
              </a:spcBef>
            </a:pPr>
            <a:r>
              <a:rPr sz="3300" b="1" spc="-34" dirty="0"/>
              <a:t>What </a:t>
            </a:r>
            <a:r>
              <a:rPr sz="3300" b="1" spc="-8" dirty="0"/>
              <a:t>is</a:t>
            </a:r>
            <a:r>
              <a:rPr sz="3300" b="1" spc="-116" dirty="0"/>
              <a:t> </a:t>
            </a:r>
            <a:r>
              <a:rPr sz="3300" b="1" spc="-30" dirty="0"/>
              <a:t>valbenazine?</a:t>
            </a:r>
            <a:endParaRPr sz="3300" b="1" dirty="0"/>
          </a:p>
        </p:txBody>
      </p:sp>
      <p:sp>
        <p:nvSpPr>
          <p:cNvPr id="3" name="object 3"/>
          <p:cNvSpPr txBox="1"/>
          <p:nvPr/>
        </p:nvSpPr>
        <p:spPr>
          <a:xfrm>
            <a:off x="538848" y="1423117"/>
            <a:ext cx="8371236" cy="4980690"/>
          </a:xfrm>
          <a:prstGeom prst="rect">
            <a:avLst/>
          </a:prstGeom>
        </p:spPr>
        <p:txBody>
          <a:bodyPr vert="horz" wrap="square" lIns="0" tIns="10001" rIns="0" bIns="0" rtlCol="0">
            <a:spAutoFit/>
          </a:bodyPr>
          <a:lstStyle/>
          <a:p>
            <a:pPr marL="180975" indent="-171450">
              <a:spcBef>
                <a:spcPts val="79"/>
              </a:spcBef>
              <a:spcAft>
                <a:spcPts val="600"/>
              </a:spcAft>
              <a:buFont typeface="Arial"/>
              <a:buChar char="•"/>
              <a:tabLst>
                <a:tab pos="181451" algn="l"/>
              </a:tabLst>
            </a:pPr>
            <a:r>
              <a:rPr sz="2400" dirty="0">
                <a:latin typeface="Calibri"/>
                <a:cs typeface="Calibri"/>
              </a:rPr>
              <a:t>Approved </a:t>
            </a:r>
            <a:r>
              <a:rPr sz="2400" spc="-4" dirty="0">
                <a:latin typeface="Calibri"/>
                <a:cs typeface="Calibri"/>
              </a:rPr>
              <a:t>by </a:t>
            </a:r>
            <a:r>
              <a:rPr sz="2400" dirty="0">
                <a:latin typeface="Calibri"/>
                <a:cs typeface="Calibri"/>
              </a:rPr>
              <a:t>the United </a:t>
            </a:r>
            <a:r>
              <a:rPr sz="2400" spc="-4" dirty="0">
                <a:latin typeface="Calibri"/>
                <a:cs typeface="Calibri"/>
              </a:rPr>
              <a:t>States Food </a:t>
            </a:r>
            <a:r>
              <a:rPr sz="2400" dirty="0">
                <a:latin typeface="Calibri"/>
                <a:cs typeface="Calibri"/>
              </a:rPr>
              <a:t>and</a:t>
            </a:r>
            <a:r>
              <a:rPr sz="2400" spc="-83" dirty="0">
                <a:latin typeface="Calibri"/>
                <a:cs typeface="Calibri"/>
              </a:rPr>
              <a:t> </a:t>
            </a:r>
            <a:r>
              <a:rPr sz="2400" spc="-4" dirty="0">
                <a:latin typeface="Calibri"/>
                <a:cs typeface="Calibri"/>
              </a:rPr>
              <a:t>Drug</a:t>
            </a:r>
            <a:endParaRPr sz="2400" dirty="0">
              <a:latin typeface="Calibri"/>
              <a:cs typeface="Calibri"/>
            </a:endParaRPr>
          </a:p>
          <a:p>
            <a:pPr marL="180975">
              <a:spcAft>
                <a:spcPts val="600"/>
              </a:spcAft>
            </a:pPr>
            <a:r>
              <a:rPr sz="2400" dirty="0">
                <a:latin typeface="Calibri"/>
                <a:cs typeface="Calibri"/>
              </a:rPr>
              <a:t>Administration </a:t>
            </a:r>
            <a:r>
              <a:rPr sz="2400" spc="-4" dirty="0">
                <a:latin typeface="Calibri"/>
                <a:cs typeface="Calibri"/>
              </a:rPr>
              <a:t>(FDA) </a:t>
            </a:r>
            <a:r>
              <a:rPr sz="2400" dirty="0">
                <a:latin typeface="Calibri"/>
                <a:cs typeface="Calibri"/>
              </a:rPr>
              <a:t>in April 2017 </a:t>
            </a:r>
            <a:r>
              <a:rPr sz="2400" spc="-4" dirty="0">
                <a:latin typeface="Calibri"/>
                <a:cs typeface="Calibri"/>
              </a:rPr>
              <a:t>for </a:t>
            </a:r>
            <a:r>
              <a:rPr sz="2400" dirty="0">
                <a:latin typeface="Calibri"/>
                <a:cs typeface="Calibri"/>
              </a:rPr>
              <a:t>the treatment</a:t>
            </a:r>
            <a:r>
              <a:rPr sz="2400" spc="-135" dirty="0">
                <a:latin typeface="Calibri"/>
                <a:cs typeface="Calibri"/>
              </a:rPr>
              <a:t> </a:t>
            </a:r>
            <a:r>
              <a:rPr sz="2400" spc="-4" dirty="0">
                <a:latin typeface="Calibri"/>
                <a:cs typeface="Calibri"/>
              </a:rPr>
              <a:t>of</a:t>
            </a:r>
            <a:r>
              <a:rPr lang="en-US" sz="2400" spc="-4" dirty="0">
                <a:latin typeface="Calibri"/>
                <a:cs typeface="Calibri"/>
              </a:rPr>
              <a:t> </a:t>
            </a:r>
            <a:r>
              <a:rPr sz="2400" dirty="0">
                <a:latin typeface="Calibri"/>
                <a:cs typeface="Calibri"/>
              </a:rPr>
              <a:t>adults with tardive </a:t>
            </a:r>
            <a:r>
              <a:rPr sz="2400" spc="-4" dirty="0">
                <a:latin typeface="Calibri"/>
                <a:cs typeface="Calibri"/>
              </a:rPr>
              <a:t>dyskinesia, under </a:t>
            </a:r>
            <a:r>
              <a:rPr sz="2400" dirty="0">
                <a:latin typeface="Calibri"/>
                <a:cs typeface="Calibri"/>
              </a:rPr>
              <a:t>the trade</a:t>
            </a:r>
            <a:r>
              <a:rPr sz="2400" spc="-86" dirty="0">
                <a:latin typeface="Calibri"/>
                <a:cs typeface="Calibri"/>
              </a:rPr>
              <a:t> </a:t>
            </a:r>
            <a:r>
              <a:rPr sz="2400" spc="-4" dirty="0">
                <a:latin typeface="Calibri"/>
                <a:cs typeface="Calibri"/>
              </a:rPr>
              <a:t>name  </a:t>
            </a:r>
            <a:r>
              <a:rPr sz="2400" dirty="0">
                <a:latin typeface="Calibri"/>
                <a:cs typeface="Calibri"/>
              </a:rPr>
              <a:t>INGREZZA®.</a:t>
            </a:r>
          </a:p>
          <a:p>
            <a:pPr marL="180975" indent="-171450">
              <a:spcBef>
                <a:spcPts val="45"/>
              </a:spcBef>
              <a:spcAft>
                <a:spcPts val="600"/>
              </a:spcAft>
              <a:buFont typeface="Arial"/>
              <a:buChar char="•"/>
              <a:tabLst>
                <a:tab pos="181451" algn="l"/>
              </a:tabLst>
            </a:pPr>
            <a:r>
              <a:rPr sz="2400" dirty="0">
                <a:latin typeface="Calibri"/>
                <a:cs typeface="Calibri"/>
              </a:rPr>
              <a:t>A </a:t>
            </a:r>
            <a:r>
              <a:rPr sz="2400" spc="-4" dirty="0">
                <a:latin typeface="Calibri"/>
                <a:cs typeface="Calibri"/>
              </a:rPr>
              <a:t>prescription </a:t>
            </a:r>
            <a:r>
              <a:rPr sz="2400" dirty="0">
                <a:latin typeface="Calibri"/>
                <a:cs typeface="Calibri"/>
              </a:rPr>
              <a:t>medicine </a:t>
            </a:r>
            <a:r>
              <a:rPr sz="2400" spc="-4" dirty="0">
                <a:latin typeface="Calibri"/>
                <a:cs typeface="Calibri"/>
              </a:rPr>
              <a:t>used </a:t>
            </a:r>
            <a:r>
              <a:rPr sz="2400" dirty="0">
                <a:latin typeface="Calibri"/>
                <a:cs typeface="Calibri"/>
              </a:rPr>
              <a:t>to treat adults</a:t>
            </a:r>
            <a:r>
              <a:rPr sz="2400" spc="-68" dirty="0">
                <a:latin typeface="Calibri"/>
                <a:cs typeface="Calibri"/>
              </a:rPr>
              <a:t> </a:t>
            </a:r>
            <a:r>
              <a:rPr sz="2400" dirty="0">
                <a:latin typeface="Calibri"/>
                <a:cs typeface="Calibri"/>
              </a:rPr>
              <a:t>with</a:t>
            </a:r>
            <a:r>
              <a:rPr lang="en-US" sz="2400" dirty="0">
                <a:latin typeface="Calibri"/>
                <a:cs typeface="Calibri"/>
              </a:rPr>
              <a:t> </a:t>
            </a:r>
            <a:r>
              <a:rPr sz="2400" dirty="0">
                <a:latin typeface="Calibri"/>
                <a:cs typeface="Calibri"/>
              </a:rPr>
              <a:t>movements in the </a:t>
            </a:r>
            <a:r>
              <a:rPr sz="2400" spc="-4" dirty="0">
                <a:latin typeface="Calibri"/>
                <a:cs typeface="Calibri"/>
              </a:rPr>
              <a:t>face, </a:t>
            </a:r>
            <a:r>
              <a:rPr sz="2400" dirty="0">
                <a:latin typeface="Calibri"/>
                <a:cs typeface="Calibri"/>
              </a:rPr>
              <a:t>tongue, </a:t>
            </a:r>
            <a:r>
              <a:rPr sz="2400" spc="-4" dirty="0">
                <a:latin typeface="Calibri"/>
                <a:cs typeface="Calibri"/>
              </a:rPr>
              <a:t>or other body parts </a:t>
            </a:r>
            <a:r>
              <a:rPr sz="2400" dirty="0">
                <a:latin typeface="Calibri"/>
                <a:cs typeface="Calibri"/>
              </a:rPr>
              <a:t>that  cannot </a:t>
            </a:r>
            <a:r>
              <a:rPr sz="2400" spc="-4" dirty="0">
                <a:latin typeface="Calibri"/>
                <a:cs typeface="Calibri"/>
              </a:rPr>
              <a:t>be </a:t>
            </a:r>
            <a:r>
              <a:rPr sz="2400" dirty="0">
                <a:latin typeface="Calibri"/>
                <a:cs typeface="Calibri"/>
              </a:rPr>
              <a:t>controlled </a:t>
            </a:r>
            <a:r>
              <a:rPr sz="2400" spc="-4" dirty="0">
                <a:latin typeface="Calibri"/>
                <a:cs typeface="Calibri"/>
              </a:rPr>
              <a:t>(tardive</a:t>
            </a:r>
            <a:r>
              <a:rPr sz="2400" spc="-49" dirty="0">
                <a:latin typeface="Calibri"/>
                <a:cs typeface="Calibri"/>
              </a:rPr>
              <a:t> </a:t>
            </a:r>
            <a:r>
              <a:rPr sz="2400" spc="-4" dirty="0">
                <a:latin typeface="Calibri"/>
                <a:cs typeface="Calibri"/>
              </a:rPr>
              <a:t>dyskinesia).</a:t>
            </a:r>
            <a:endParaRPr sz="2400" dirty="0">
              <a:latin typeface="Calibri"/>
              <a:cs typeface="Calibri"/>
            </a:endParaRPr>
          </a:p>
          <a:p>
            <a:pPr marL="180975" marR="222409" indent="-171450">
              <a:spcBef>
                <a:spcPts val="746"/>
              </a:spcBef>
              <a:spcAft>
                <a:spcPts val="600"/>
              </a:spcAft>
              <a:buFont typeface="Arial"/>
              <a:buChar char="•"/>
              <a:tabLst>
                <a:tab pos="181451" algn="l"/>
              </a:tabLst>
            </a:pPr>
            <a:r>
              <a:rPr sz="2400" spc="-4" dirty="0">
                <a:latin typeface="Calibri"/>
                <a:cs typeface="Calibri"/>
              </a:rPr>
              <a:t>Thought </a:t>
            </a:r>
            <a:r>
              <a:rPr sz="2400" dirty="0">
                <a:latin typeface="Calibri"/>
                <a:cs typeface="Calibri"/>
              </a:rPr>
              <a:t>to work </a:t>
            </a:r>
            <a:r>
              <a:rPr sz="2400" spc="-4" dirty="0">
                <a:latin typeface="Calibri"/>
                <a:cs typeface="Calibri"/>
              </a:rPr>
              <a:t>directly </a:t>
            </a:r>
            <a:r>
              <a:rPr sz="2400" dirty="0">
                <a:latin typeface="Calibri"/>
                <a:cs typeface="Calibri"/>
              </a:rPr>
              <a:t>in the region </a:t>
            </a:r>
            <a:r>
              <a:rPr sz="2400" spc="-4" dirty="0">
                <a:latin typeface="Calibri"/>
                <a:cs typeface="Calibri"/>
              </a:rPr>
              <a:t>of </a:t>
            </a:r>
            <a:r>
              <a:rPr sz="2400" dirty="0">
                <a:latin typeface="Calibri"/>
                <a:cs typeface="Calibri"/>
              </a:rPr>
              <a:t>the </a:t>
            </a:r>
            <a:r>
              <a:rPr sz="2400" spc="-4" dirty="0">
                <a:latin typeface="Calibri"/>
                <a:cs typeface="Calibri"/>
              </a:rPr>
              <a:t>brain </a:t>
            </a:r>
            <a:r>
              <a:rPr sz="2400" dirty="0">
                <a:latin typeface="Calibri"/>
                <a:cs typeface="Calibri"/>
              </a:rPr>
              <a:t>that  cause</a:t>
            </a:r>
            <a:r>
              <a:rPr lang="en-US" sz="2400" dirty="0">
                <a:uFill>
                  <a:solidFill>
                    <a:srgbClr val="000000"/>
                  </a:solidFill>
                </a:uFill>
                <a:latin typeface="Calibri"/>
                <a:cs typeface="Calibri"/>
              </a:rPr>
              <a:t>s</a:t>
            </a:r>
            <a:r>
              <a:rPr sz="2400" dirty="0">
                <a:latin typeface="Calibri"/>
                <a:cs typeface="Calibri"/>
              </a:rPr>
              <a:t> </a:t>
            </a:r>
            <a:r>
              <a:rPr sz="2400" spc="-4" dirty="0">
                <a:latin typeface="Calibri"/>
                <a:cs typeface="Calibri"/>
              </a:rPr>
              <a:t>uncontrollable </a:t>
            </a:r>
            <a:r>
              <a:rPr sz="2400" dirty="0">
                <a:latin typeface="Calibri"/>
                <a:cs typeface="Calibri"/>
              </a:rPr>
              <a:t>movements in tardive</a:t>
            </a:r>
            <a:r>
              <a:rPr sz="2400" spc="-86" dirty="0">
                <a:latin typeface="Calibri"/>
                <a:cs typeface="Calibri"/>
              </a:rPr>
              <a:t> </a:t>
            </a:r>
            <a:r>
              <a:rPr sz="2400" spc="-4" dirty="0">
                <a:latin typeface="Calibri"/>
                <a:cs typeface="Calibri"/>
              </a:rPr>
              <a:t>dyskinesia.</a:t>
            </a:r>
            <a:endParaRPr sz="2400" dirty="0">
              <a:latin typeface="Calibri"/>
              <a:cs typeface="Calibri"/>
            </a:endParaRPr>
          </a:p>
          <a:p>
            <a:pPr marL="180975" indent="-171450">
              <a:spcBef>
                <a:spcPts val="53"/>
              </a:spcBef>
              <a:spcAft>
                <a:spcPts val="600"/>
              </a:spcAft>
              <a:buFont typeface="Arial"/>
              <a:buChar char="•"/>
              <a:tabLst>
                <a:tab pos="181451" algn="l"/>
              </a:tabLst>
            </a:pPr>
            <a:r>
              <a:rPr sz="2400" dirty="0">
                <a:latin typeface="Calibri"/>
                <a:cs typeface="Calibri"/>
              </a:rPr>
              <a:t>Being </a:t>
            </a:r>
            <a:r>
              <a:rPr sz="2400" spc="-4" dirty="0">
                <a:latin typeface="Calibri"/>
                <a:cs typeface="Calibri"/>
              </a:rPr>
              <a:t>studied for </a:t>
            </a:r>
            <a:r>
              <a:rPr sz="2400" dirty="0">
                <a:latin typeface="Calibri"/>
                <a:cs typeface="Calibri"/>
              </a:rPr>
              <a:t>the treatment of chorea associated</a:t>
            </a:r>
            <a:r>
              <a:rPr sz="2400" spc="-86" dirty="0">
                <a:latin typeface="Calibri"/>
                <a:cs typeface="Calibri"/>
              </a:rPr>
              <a:t> </a:t>
            </a:r>
            <a:r>
              <a:rPr sz="2400" dirty="0">
                <a:latin typeface="Calibri"/>
                <a:cs typeface="Calibri"/>
              </a:rPr>
              <a:t>with</a:t>
            </a:r>
            <a:r>
              <a:rPr lang="en-US" sz="2400" dirty="0">
                <a:latin typeface="Calibri"/>
                <a:cs typeface="Calibri"/>
              </a:rPr>
              <a:t> </a:t>
            </a:r>
            <a:r>
              <a:rPr sz="2400" spc="-4" dirty="0">
                <a:latin typeface="Calibri"/>
                <a:cs typeface="Calibri"/>
              </a:rPr>
              <a:t>HD. </a:t>
            </a:r>
            <a:r>
              <a:rPr sz="2400" i="1" spc="-4" dirty="0">
                <a:latin typeface="Calibri"/>
                <a:cs typeface="Calibri"/>
              </a:rPr>
              <a:t>The </a:t>
            </a:r>
            <a:r>
              <a:rPr sz="2400" i="1" dirty="0">
                <a:latin typeface="Calibri"/>
                <a:cs typeface="Calibri"/>
              </a:rPr>
              <a:t>commercial </a:t>
            </a:r>
            <a:r>
              <a:rPr sz="2400" i="1" spc="-4" dirty="0">
                <a:latin typeface="Calibri"/>
                <a:cs typeface="Calibri"/>
              </a:rPr>
              <a:t>use of </a:t>
            </a:r>
            <a:r>
              <a:rPr sz="2400" i="1" dirty="0">
                <a:latin typeface="Calibri"/>
                <a:cs typeface="Calibri"/>
              </a:rPr>
              <a:t>valbenazine to treat</a:t>
            </a:r>
            <a:r>
              <a:rPr sz="2400" i="1" spc="-64" dirty="0">
                <a:latin typeface="Calibri"/>
                <a:cs typeface="Calibri"/>
              </a:rPr>
              <a:t> </a:t>
            </a:r>
            <a:r>
              <a:rPr sz="2400" i="1" dirty="0">
                <a:latin typeface="Calibri"/>
                <a:cs typeface="Calibri"/>
              </a:rPr>
              <a:t>chorea</a:t>
            </a:r>
            <a:r>
              <a:rPr lang="en-US" sz="2400" i="1" dirty="0">
                <a:latin typeface="Calibri"/>
                <a:cs typeface="Calibri"/>
              </a:rPr>
              <a:t> </a:t>
            </a:r>
            <a:r>
              <a:rPr sz="2400" i="1" dirty="0">
                <a:latin typeface="Calibri"/>
                <a:cs typeface="Calibri"/>
              </a:rPr>
              <a:t>associated with HD is </a:t>
            </a:r>
            <a:r>
              <a:rPr sz="2400" i="1" spc="-4" dirty="0">
                <a:latin typeface="Calibri"/>
                <a:cs typeface="Calibri"/>
              </a:rPr>
              <a:t>not </a:t>
            </a:r>
            <a:r>
              <a:rPr sz="2400" i="1" dirty="0">
                <a:latin typeface="Calibri"/>
                <a:cs typeface="Calibri"/>
              </a:rPr>
              <a:t>approved </a:t>
            </a:r>
            <a:r>
              <a:rPr sz="2400" i="1" spc="-4" dirty="0">
                <a:latin typeface="Calibri"/>
                <a:cs typeface="Calibri"/>
              </a:rPr>
              <a:t>by Health Canada or </a:t>
            </a:r>
            <a:r>
              <a:rPr sz="2400" i="1" dirty="0">
                <a:latin typeface="Calibri"/>
                <a:cs typeface="Calibri"/>
              </a:rPr>
              <a:t>the U.S. </a:t>
            </a:r>
            <a:r>
              <a:rPr sz="2400" i="1" spc="-4" dirty="0">
                <a:latin typeface="Calibri"/>
                <a:cs typeface="Calibri"/>
              </a:rPr>
              <a:t>Food </a:t>
            </a:r>
            <a:r>
              <a:rPr sz="2400" i="1" dirty="0">
                <a:latin typeface="Calibri"/>
                <a:cs typeface="Calibri"/>
              </a:rPr>
              <a:t>and </a:t>
            </a:r>
            <a:r>
              <a:rPr sz="2400" i="1" spc="-4" dirty="0">
                <a:latin typeface="Calibri"/>
                <a:cs typeface="Calibri"/>
              </a:rPr>
              <a:t>Drug </a:t>
            </a:r>
            <a:r>
              <a:rPr sz="2400" i="1" dirty="0">
                <a:latin typeface="Calibri"/>
                <a:cs typeface="Calibri"/>
              </a:rPr>
              <a:t>Administration</a:t>
            </a:r>
            <a:r>
              <a:rPr sz="2400" i="1" spc="-45" dirty="0">
                <a:latin typeface="Calibri"/>
                <a:cs typeface="Calibri"/>
              </a:rPr>
              <a:t> </a:t>
            </a:r>
            <a:r>
              <a:rPr sz="2400" i="1" spc="-4" dirty="0">
                <a:latin typeface="Calibri"/>
                <a:cs typeface="Calibri"/>
              </a:rPr>
              <a:t>(FDA).</a:t>
            </a:r>
            <a:endParaRPr sz="2400" i="1" dirty="0">
              <a:latin typeface="Calibri"/>
              <a:cs typeface="Calibri"/>
            </a:endParaRPr>
          </a:p>
        </p:txBody>
      </p:sp>
      <p:sp>
        <p:nvSpPr>
          <p:cNvPr id="4" name="object 4"/>
          <p:cNvSpPr/>
          <p:nvPr/>
        </p:nvSpPr>
        <p:spPr>
          <a:xfrm>
            <a:off x="7293934" y="220574"/>
            <a:ext cx="1120279" cy="1618860"/>
          </a:xfrm>
          <a:prstGeom prst="rect">
            <a:avLst/>
          </a:prstGeom>
          <a:blipFill>
            <a:blip r:embed="rId2" cstate="print"/>
            <a:stretch>
              <a:fillRect/>
            </a:stretch>
          </a:blipFill>
        </p:spPr>
        <p:txBody>
          <a:bodyPr wrap="square" lIns="0" tIns="0" rIns="0" bIns="0" rtlCol="0"/>
          <a:lstStyle/>
          <a:p>
            <a:endParaRPr sz="1350" dirty="0"/>
          </a:p>
        </p:txBody>
      </p:sp>
      <p:sp>
        <p:nvSpPr>
          <p:cNvPr id="5" name="object 5"/>
          <p:cNvSpPr txBox="1">
            <a:spLocks noGrp="1"/>
          </p:cNvSpPr>
          <p:nvPr>
            <p:ph type="dt" sz="half" idx="6"/>
          </p:nvPr>
        </p:nvSpPr>
        <p:spPr>
          <a:xfrm>
            <a:off x="725221" y="6640475"/>
            <a:ext cx="681355" cy="153888"/>
          </a:xfrm>
          <a:prstGeom prst="rect">
            <a:avLst/>
          </a:prstGeom>
        </p:spPr>
        <p:txBody>
          <a:bodyPr vert="horz" wrap="square" lIns="0" tIns="0" rIns="0" bIns="0" rtlCol="0">
            <a:sp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63"/>
              </a:lnSpc>
            </a:pPr>
            <a:r>
              <a:rPr lang="en-US"/>
              <a:t>M</a:t>
            </a:r>
            <a:r>
              <a:rPr lang="en-US" spc="-5"/>
              <a:t>a</a:t>
            </a:r>
            <a:r>
              <a:rPr lang="en-US"/>
              <a:t>rc</a:t>
            </a:r>
            <a:r>
              <a:rPr lang="en-US" spc="-10"/>
              <a:t>h</a:t>
            </a:r>
            <a:r>
              <a:rPr lang="en-US"/>
              <a:t>2020</a:t>
            </a:r>
            <a:endParaRPr dirty="0"/>
          </a:p>
        </p:txBody>
      </p:sp>
      <p:sp>
        <p:nvSpPr>
          <p:cNvPr id="6" name="object 6"/>
          <p:cNvSpPr txBox="1">
            <a:spLocks noGrp="1"/>
          </p:cNvSpPr>
          <p:nvPr>
            <p:ph type="ftr" sz="quarter" idx="5"/>
          </p:nvPr>
        </p:nvSpPr>
        <p:spPr>
          <a:xfrm>
            <a:off x="4123691" y="6659449"/>
            <a:ext cx="3698240" cy="153888"/>
          </a:xfrm>
          <a:prstGeom prst="rect">
            <a:avLst/>
          </a:prstGeom>
        </p:spPr>
        <p:txBody>
          <a:bodyPr vert="horz" wrap="square" lIns="0" tIns="0" rIns="0" bIns="0" rtlCol="0">
            <a:sp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63"/>
              </a:lnSpc>
            </a:pPr>
            <a:r>
              <a:rPr lang="en-US" spc="-5"/>
              <a:t>Confidential </a:t>
            </a:r>
            <a:r>
              <a:rPr lang="en-US"/>
              <a:t>and </a:t>
            </a:r>
            <a:r>
              <a:rPr lang="en-US" spc="-5"/>
              <a:t>Proprietary Content </a:t>
            </a:r>
            <a:r>
              <a:rPr lang="en-US"/>
              <a:t>– </a:t>
            </a:r>
            <a:r>
              <a:rPr lang="en-US" spc="-5"/>
              <a:t>Not for </a:t>
            </a:r>
            <a:r>
              <a:rPr lang="en-US"/>
              <a:t>Public</a:t>
            </a:r>
            <a:r>
              <a:rPr lang="en-US" spc="-40"/>
              <a:t> </a:t>
            </a:r>
            <a:r>
              <a:rPr lang="en-US" spc="-5"/>
              <a:t>Distribution</a:t>
            </a:r>
            <a:endParaRPr spc="-4"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8856" y="1359078"/>
            <a:ext cx="8846288" cy="471924"/>
          </a:xfrm>
          <a:prstGeom prst="rect">
            <a:avLst/>
          </a:prstGeom>
        </p:spPr>
        <p:txBody>
          <a:bodyPr vert="horz" wrap="square" lIns="0" tIns="60960" rIns="0" bIns="0" rtlCol="0" anchor="ctr">
            <a:spAutoFit/>
          </a:bodyPr>
          <a:lstStyle/>
          <a:p>
            <a:pPr marL="9525" marR="3810">
              <a:lnSpc>
                <a:spcPts val="3240"/>
              </a:lnSpc>
              <a:spcBef>
                <a:spcPts val="480"/>
              </a:spcBef>
            </a:pPr>
            <a:r>
              <a:rPr sz="3000" b="1" spc="-30" dirty="0"/>
              <a:t>What </a:t>
            </a:r>
            <a:r>
              <a:rPr sz="3000" b="1" spc="-26" dirty="0"/>
              <a:t>are </a:t>
            </a:r>
            <a:r>
              <a:rPr sz="3000" b="1" spc="-15" dirty="0"/>
              <a:t>the </a:t>
            </a:r>
            <a:r>
              <a:rPr sz="3000" b="1" spc="-30" dirty="0"/>
              <a:t>most </a:t>
            </a:r>
            <a:r>
              <a:rPr sz="3000" b="1" spc="-34" dirty="0"/>
              <a:t>common </a:t>
            </a:r>
            <a:r>
              <a:rPr sz="3000" b="1" spc="-15" dirty="0"/>
              <a:t>side </a:t>
            </a:r>
            <a:r>
              <a:rPr sz="3000" b="1" spc="-41" dirty="0"/>
              <a:t>effects</a:t>
            </a:r>
            <a:r>
              <a:rPr sz="3000" b="1" spc="-307" dirty="0"/>
              <a:t> </a:t>
            </a:r>
            <a:r>
              <a:rPr sz="3000" b="1" spc="-26" dirty="0"/>
              <a:t>from </a:t>
            </a:r>
            <a:r>
              <a:rPr sz="3000" b="1" spc="-26" dirty="0" err="1"/>
              <a:t>valbenazine</a:t>
            </a:r>
            <a:r>
              <a:rPr sz="3000" b="1" spc="-26" dirty="0"/>
              <a:t>?</a:t>
            </a:r>
            <a:endParaRPr sz="3000" b="1" dirty="0"/>
          </a:p>
        </p:txBody>
      </p:sp>
      <p:sp>
        <p:nvSpPr>
          <p:cNvPr id="3" name="object 3"/>
          <p:cNvSpPr txBox="1"/>
          <p:nvPr/>
        </p:nvSpPr>
        <p:spPr>
          <a:xfrm>
            <a:off x="687704" y="2126265"/>
            <a:ext cx="7775811" cy="1574790"/>
          </a:xfrm>
          <a:prstGeom prst="rect">
            <a:avLst/>
          </a:prstGeom>
        </p:spPr>
        <p:txBody>
          <a:bodyPr vert="horz" wrap="square" lIns="0" tIns="45720" rIns="0" bIns="0" rtlCol="0">
            <a:spAutoFit/>
          </a:bodyPr>
          <a:lstStyle/>
          <a:p>
            <a:pPr marL="523875" lvl="1" indent="-171450">
              <a:spcBef>
                <a:spcPts val="150"/>
              </a:spcBef>
              <a:buFont typeface="Arial"/>
              <a:buChar char="•"/>
              <a:tabLst>
                <a:tab pos="524351" algn="l"/>
              </a:tabLst>
            </a:pPr>
            <a:r>
              <a:rPr sz="3200" spc="-11" dirty="0">
                <a:latin typeface="Calibri"/>
                <a:cs typeface="Calibri"/>
              </a:rPr>
              <a:t>Drowsiness</a:t>
            </a:r>
            <a:endParaRPr sz="3200" dirty="0">
              <a:latin typeface="Calibri"/>
              <a:cs typeface="Calibri"/>
            </a:endParaRPr>
          </a:p>
          <a:p>
            <a:pPr marL="523875" lvl="1" indent="-171450">
              <a:spcBef>
                <a:spcPts val="164"/>
              </a:spcBef>
              <a:buFont typeface="Arial"/>
              <a:buChar char="•"/>
              <a:tabLst>
                <a:tab pos="524351" algn="l"/>
              </a:tabLst>
            </a:pPr>
            <a:r>
              <a:rPr sz="3200" spc="-8" dirty="0">
                <a:latin typeface="Calibri"/>
                <a:cs typeface="Calibri"/>
              </a:rPr>
              <a:t>Tiredness</a:t>
            </a:r>
            <a:endParaRPr sz="3200" dirty="0">
              <a:latin typeface="Calibri"/>
              <a:cs typeface="Calibri"/>
            </a:endParaRPr>
          </a:p>
          <a:p>
            <a:pPr marL="523875" lvl="1" indent="-171450">
              <a:spcBef>
                <a:spcPts val="153"/>
              </a:spcBef>
              <a:buFont typeface="Arial"/>
              <a:buChar char="•"/>
              <a:tabLst>
                <a:tab pos="524351" algn="l"/>
              </a:tabLst>
            </a:pPr>
            <a:r>
              <a:rPr sz="3200" spc="-4" dirty="0">
                <a:latin typeface="Calibri"/>
                <a:cs typeface="Calibri"/>
              </a:rPr>
              <a:t>Sedation </a:t>
            </a:r>
            <a:r>
              <a:rPr sz="3200" spc="-8" dirty="0">
                <a:latin typeface="Calibri"/>
                <a:cs typeface="Calibri"/>
              </a:rPr>
              <a:t>(feeling </a:t>
            </a:r>
            <a:r>
              <a:rPr sz="3200" spc="-4" dirty="0">
                <a:latin typeface="Calibri"/>
                <a:cs typeface="Calibri"/>
              </a:rPr>
              <a:t>calm, </a:t>
            </a:r>
            <a:r>
              <a:rPr sz="3200" spc="-15" dirty="0">
                <a:latin typeface="Calibri"/>
                <a:cs typeface="Calibri"/>
              </a:rPr>
              <a:t>relaxed </a:t>
            </a:r>
            <a:r>
              <a:rPr sz="3200" spc="-4" dirty="0">
                <a:latin typeface="Calibri"/>
                <a:cs typeface="Calibri"/>
              </a:rPr>
              <a:t>or</a:t>
            </a:r>
            <a:r>
              <a:rPr sz="3200" spc="-26" dirty="0">
                <a:latin typeface="Calibri"/>
                <a:cs typeface="Calibri"/>
              </a:rPr>
              <a:t> </a:t>
            </a:r>
            <a:r>
              <a:rPr sz="3200" spc="-4" dirty="0">
                <a:latin typeface="Calibri"/>
                <a:cs typeface="Calibri"/>
              </a:rPr>
              <a:t>sleepy)</a:t>
            </a:r>
            <a:endParaRPr dirty="0">
              <a:latin typeface="Calibri"/>
              <a:cs typeface="Calibri"/>
            </a:endParaRPr>
          </a:p>
        </p:txBody>
      </p:sp>
      <p:sp>
        <p:nvSpPr>
          <p:cNvPr id="4" name="object 4"/>
          <p:cNvSpPr/>
          <p:nvPr/>
        </p:nvSpPr>
        <p:spPr>
          <a:xfrm>
            <a:off x="1286540" y="4143899"/>
            <a:ext cx="2080449" cy="1289338"/>
          </a:xfrm>
          <a:prstGeom prst="rect">
            <a:avLst/>
          </a:prstGeom>
          <a:blipFill>
            <a:blip r:embed="rId2" cstate="print"/>
            <a:stretch>
              <a:fillRect/>
            </a:stretch>
          </a:blipFill>
        </p:spPr>
        <p:txBody>
          <a:bodyPr wrap="square" lIns="0" tIns="0" rIns="0" bIns="0" rtlCol="0"/>
          <a:lstStyle/>
          <a:p>
            <a:endParaRPr sz="1350"/>
          </a:p>
        </p:txBody>
      </p:sp>
      <p:sp>
        <p:nvSpPr>
          <p:cNvPr id="5" name="object 5"/>
          <p:cNvSpPr/>
          <p:nvPr/>
        </p:nvSpPr>
        <p:spPr>
          <a:xfrm>
            <a:off x="4196358" y="3989360"/>
            <a:ext cx="1449529" cy="1443877"/>
          </a:xfrm>
          <a:prstGeom prst="rect">
            <a:avLst/>
          </a:prstGeom>
          <a:blipFill>
            <a:blip r:embed="rId3" cstate="print"/>
            <a:stretch>
              <a:fillRect/>
            </a:stretch>
          </a:blipFill>
        </p:spPr>
        <p:txBody>
          <a:bodyPr wrap="square" lIns="0" tIns="0" rIns="0" bIns="0" rtlCol="0"/>
          <a:lstStyle/>
          <a:p>
            <a:endParaRPr sz="1350"/>
          </a:p>
        </p:txBody>
      </p:sp>
      <p:sp>
        <p:nvSpPr>
          <p:cNvPr id="6" name="object 6"/>
          <p:cNvSpPr/>
          <p:nvPr/>
        </p:nvSpPr>
        <p:spPr>
          <a:xfrm>
            <a:off x="5975267" y="4051563"/>
            <a:ext cx="1882193" cy="1343664"/>
          </a:xfrm>
          <a:prstGeom prst="rect">
            <a:avLst/>
          </a:prstGeom>
          <a:blipFill>
            <a:blip r:embed="rId4" cstate="print"/>
            <a:stretch>
              <a:fillRect/>
            </a:stretch>
          </a:blipFill>
        </p:spPr>
        <p:txBody>
          <a:bodyPr wrap="square" lIns="0" tIns="0" rIns="0" bIns="0" rtlCol="0"/>
          <a:lstStyle/>
          <a:p>
            <a:endParaRPr sz="1350"/>
          </a:p>
        </p:txBody>
      </p:sp>
      <p:sp>
        <p:nvSpPr>
          <p:cNvPr id="7" name="object 7"/>
          <p:cNvSpPr txBox="1">
            <a:spLocks noGrp="1"/>
          </p:cNvSpPr>
          <p:nvPr>
            <p:ph type="dt" sz="half" idx="6"/>
          </p:nvPr>
        </p:nvSpPr>
        <p:spPr>
          <a:xfrm>
            <a:off x="725221" y="6640475"/>
            <a:ext cx="681355" cy="153888"/>
          </a:xfrm>
          <a:prstGeom prst="rect">
            <a:avLst/>
          </a:prstGeom>
        </p:spPr>
        <p:txBody>
          <a:bodyPr vert="horz" wrap="square" lIns="0" tIns="0" rIns="0" bIns="0" rtlCol="0">
            <a:sp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63"/>
              </a:lnSpc>
            </a:pPr>
            <a:r>
              <a:rPr lang="en-US"/>
              <a:t>M</a:t>
            </a:r>
            <a:r>
              <a:rPr lang="en-US" spc="-5"/>
              <a:t>a</a:t>
            </a:r>
            <a:r>
              <a:rPr lang="en-US"/>
              <a:t>rc</a:t>
            </a:r>
            <a:r>
              <a:rPr lang="en-US" spc="-10"/>
              <a:t>h</a:t>
            </a:r>
            <a:r>
              <a:rPr lang="en-US"/>
              <a:t>2020</a:t>
            </a:r>
            <a:endParaRPr dirty="0"/>
          </a:p>
        </p:txBody>
      </p:sp>
      <p:sp>
        <p:nvSpPr>
          <p:cNvPr id="8" name="object 8"/>
          <p:cNvSpPr txBox="1">
            <a:spLocks noGrp="1"/>
          </p:cNvSpPr>
          <p:nvPr>
            <p:ph type="ftr" sz="quarter" idx="5"/>
          </p:nvPr>
        </p:nvSpPr>
        <p:spPr>
          <a:xfrm>
            <a:off x="4123691" y="6659449"/>
            <a:ext cx="3698240" cy="153888"/>
          </a:xfrm>
          <a:prstGeom prst="rect">
            <a:avLst/>
          </a:prstGeom>
        </p:spPr>
        <p:txBody>
          <a:bodyPr vert="horz" wrap="square" lIns="0" tIns="0" rIns="0" bIns="0" rtlCol="0">
            <a:sp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63"/>
              </a:lnSpc>
            </a:pPr>
            <a:r>
              <a:rPr lang="en-US" spc="-5"/>
              <a:t>Confidential </a:t>
            </a:r>
            <a:r>
              <a:rPr lang="en-US"/>
              <a:t>and </a:t>
            </a:r>
            <a:r>
              <a:rPr lang="en-US" spc="-5"/>
              <a:t>Proprietary Content </a:t>
            </a:r>
            <a:r>
              <a:rPr lang="en-US"/>
              <a:t>– </a:t>
            </a:r>
            <a:r>
              <a:rPr lang="en-US" spc="-5"/>
              <a:t>Not for </a:t>
            </a:r>
            <a:r>
              <a:rPr lang="en-US"/>
              <a:t>Public</a:t>
            </a:r>
            <a:r>
              <a:rPr lang="en-US" spc="-40"/>
              <a:t> </a:t>
            </a:r>
            <a:r>
              <a:rPr lang="en-US" spc="-5"/>
              <a:t>Distribution</a:t>
            </a:r>
            <a:endParaRPr spc="-4" dirty="0"/>
          </a:p>
        </p:txBody>
      </p:sp>
      <p:pic>
        <p:nvPicPr>
          <p:cNvPr id="9" name="Picture 8">
            <a:extLst>
              <a:ext uri="{FF2B5EF4-FFF2-40B4-BE49-F238E27FC236}">
                <a16:creationId xmlns:a16="http://schemas.microsoft.com/office/drawing/2014/main" id="{FB317214-56D2-48DE-9B5C-48B282B52592}"/>
              </a:ext>
            </a:extLst>
          </p:cNvPr>
          <p:cNvPicPr>
            <a:picLocks noChangeAspect="1"/>
          </p:cNvPicPr>
          <p:nvPr/>
        </p:nvPicPr>
        <p:blipFill>
          <a:blip r:embed="rId5"/>
          <a:stretch>
            <a:fillRect/>
          </a:stretch>
        </p:blipFill>
        <p:spPr>
          <a:xfrm>
            <a:off x="5120789" y="313666"/>
            <a:ext cx="3556708" cy="8852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85947" y="441125"/>
            <a:ext cx="3840085" cy="1692794"/>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sz="4000" dirty="0"/>
              <a:t>The Challenge in finding treatments for HD</a:t>
            </a:r>
            <a:endParaRPr lang="en-US" dirty="0"/>
          </a:p>
        </p:txBody>
      </p:sp>
      <p:cxnSp>
        <p:nvCxnSpPr>
          <p:cNvPr id="72" name="Straight Arrow Connector 7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147" name="Rectangle 3"/>
          <p:cNvSpPr>
            <a:spLocks noGrp="1" noChangeArrowheads="1"/>
          </p:cNvSpPr>
          <p:nvPr>
            <p:ph idx="1"/>
          </p:nvPr>
        </p:nvSpPr>
        <p:spPr>
          <a:xfrm>
            <a:off x="254198" y="2497010"/>
            <a:ext cx="4154938" cy="3917819"/>
          </a:xfrm>
          <a:ln>
            <a:noFill/>
          </a:ln>
        </p:spPr>
        <p:style>
          <a:lnRef idx="2">
            <a:schemeClr val="dk1"/>
          </a:lnRef>
          <a:fillRef idx="1">
            <a:schemeClr val="lt1"/>
          </a:fillRef>
          <a:effectRef idx="0">
            <a:schemeClr val="dk1"/>
          </a:effectRef>
          <a:fontRef idx="minor">
            <a:schemeClr val="dk1"/>
          </a:fontRef>
        </p:style>
        <p:txBody>
          <a:bodyPr vert="horz" lIns="69056" tIns="34529" rIns="69056" bIns="34529" numCol="1" anchorCtr="0" compatLnSpc="1">
            <a:prstTxWarp prst="textNoShape">
              <a:avLst/>
            </a:prstTxWarp>
            <a:normAutofit/>
          </a:bodyPr>
          <a:lstStyle/>
          <a:p>
            <a:r>
              <a:rPr lang="en-US" sz="2400" dirty="0"/>
              <a:t>Progressive, hereditary degenerative neuropsychiatric disease</a:t>
            </a:r>
          </a:p>
          <a:p>
            <a:endParaRPr lang="en-US" sz="2400" dirty="0"/>
          </a:p>
          <a:p>
            <a:r>
              <a:rPr lang="en-US" sz="2400" dirty="0"/>
              <a:t>Two FDA-approved therapies for chorea</a:t>
            </a:r>
          </a:p>
          <a:p>
            <a:endParaRPr lang="en-US" sz="2400" dirty="0"/>
          </a:p>
          <a:p>
            <a:r>
              <a:rPr lang="en-US" sz="2400" dirty="0"/>
              <a:t>No disease-modifying therapies exist to delay onset or slow progression</a:t>
            </a:r>
          </a:p>
        </p:txBody>
      </p:sp>
      <p:sp>
        <p:nvSpPr>
          <p:cNvPr id="2" name="Slide Number Placeholder 1"/>
          <p:cNvSpPr>
            <a:spLocks noGrp="1"/>
          </p:cNvSpPr>
          <p:nvPr>
            <p:ph type="sldNum" sz="quarter" idx="12"/>
          </p:nvPr>
        </p:nvSpPr>
        <p:spPr>
          <a:xfrm>
            <a:off x="5206365" y="6356350"/>
            <a:ext cx="874395" cy="365125"/>
          </a:xfrm>
        </p:spPr>
        <p:txBody>
          <a:bodyPr>
            <a:normAutofit/>
          </a:bodyPr>
          <a:lstStyle/>
          <a:p>
            <a:pPr>
              <a:spcAft>
                <a:spcPts val="600"/>
              </a:spcAft>
            </a:pPr>
            <a:fld id="{F1548B7A-7DE1-4714-9BC6-6F7753809332}" type="slidenum">
              <a:rPr lang="en-US" smtClean="0"/>
              <a:pPr>
                <a:spcAft>
                  <a:spcPts val="600"/>
                </a:spcAft>
              </a:pPr>
              <a:t>4</a:t>
            </a:fld>
            <a:endParaRPr lang="en-US"/>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4750"/>
          <a:stretch/>
        </p:blipFill>
        <p:spPr bwMode="auto">
          <a:xfrm>
            <a:off x="4409137" y="151111"/>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3656061-F037-4F2D-9CA9-31DFAEF3F372}"/>
              </a:ext>
            </a:extLst>
          </p:cNvPr>
          <p:cNvSpPr txBox="1"/>
          <p:nvPr/>
        </p:nvSpPr>
        <p:spPr>
          <a:xfrm>
            <a:off x="4944140" y="6060558"/>
            <a:ext cx="275383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Dr. Nancy Wexler with </a:t>
            </a:r>
            <a:r>
              <a:rPr lang="en-US" dirty="0" err="1"/>
              <a:t>JoHD</a:t>
            </a:r>
            <a:r>
              <a:rPr lang="en-US" dirty="0"/>
              <a:t> patient in Venezuela</a:t>
            </a:r>
          </a:p>
        </p:txBody>
      </p:sp>
    </p:spTree>
    <p:extLst>
      <p:ext uri="{BB962C8B-B14F-4D97-AF65-F5344CB8AC3E}">
        <p14:creationId xmlns:p14="http://schemas.microsoft.com/office/powerpoint/2010/main" val="2254467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1000"/>
                                        <p:tgtEl>
                                          <p:spTgt spid="6147">
                                            <p:txEl>
                                              <p:pRg st="0" end="0"/>
                                            </p:txEl>
                                          </p:spTgt>
                                        </p:tgtEl>
                                      </p:cBhvr>
                                    </p:animEffect>
                                    <p:anim calcmode="lin" valueType="num">
                                      <p:cBhvr>
                                        <p:cTn id="8" dur="10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xEl>
                                              <p:pRg st="2" end="2"/>
                                            </p:txEl>
                                          </p:spTgt>
                                        </p:tgtEl>
                                        <p:attrNameLst>
                                          <p:attrName>style.visibility</p:attrName>
                                        </p:attrNameLst>
                                      </p:cBhvr>
                                      <p:to>
                                        <p:strVal val="visible"/>
                                      </p:to>
                                    </p:set>
                                    <p:animEffect transition="in" filter="fade">
                                      <p:cBhvr>
                                        <p:cTn id="14" dur="1000"/>
                                        <p:tgtEl>
                                          <p:spTgt spid="6147">
                                            <p:txEl>
                                              <p:pRg st="2" end="2"/>
                                            </p:txEl>
                                          </p:spTgt>
                                        </p:tgtEl>
                                      </p:cBhvr>
                                    </p:animEffect>
                                    <p:anim calcmode="lin" valueType="num">
                                      <p:cBhvr>
                                        <p:cTn id="15" dur="1000" fill="hold"/>
                                        <p:tgtEl>
                                          <p:spTgt spid="614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1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7">
                                            <p:txEl>
                                              <p:pRg st="4" end="4"/>
                                            </p:txEl>
                                          </p:spTgt>
                                        </p:tgtEl>
                                        <p:attrNameLst>
                                          <p:attrName>style.visibility</p:attrName>
                                        </p:attrNameLst>
                                      </p:cBhvr>
                                      <p:to>
                                        <p:strVal val="visible"/>
                                      </p:to>
                                    </p:set>
                                    <p:animEffect transition="in" filter="fade">
                                      <p:cBhvr>
                                        <p:cTn id="21" dur="1000"/>
                                        <p:tgtEl>
                                          <p:spTgt spid="6147">
                                            <p:txEl>
                                              <p:pRg st="4" end="4"/>
                                            </p:txEl>
                                          </p:spTgt>
                                        </p:tgtEl>
                                      </p:cBhvr>
                                    </p:animEffect>
                                    <p:anim calcmode="lin" valueType="num">
                                      <p:cBhvr>
                                        <p:cTn id="22" dur="1000" fill="hold"/>
                                        <p:tgtEl>
                                          <p:spTgt spid="614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14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object 2"/>
          <p:cNvSpPr txBox="1">
            <a:spLocks noGrp="1"/>
          </p:cNvSpPr>
          <p:nvPr>
            <p:ph type="title"/>
          </p:nvPr>
        </p:nvSpPr>
        <p:spPr>
          <a:xfrm>
            <a:off x="884419" y="826680"/>
            <a:ext cx="7375161" cy="1325563"/>
          </a:xfrm>
          <a:prstGeom prst="rect">
            <a:avLst/>
          </a:prstGeom>
        </p:spPr>
        <p:txBody>
          <a:bodyPr vert="horz" lIns="91440" tIns="45720" rIns="91440" bIns="45720" rtlCol="0" anchor="ctr">
            <a:normAutofit/>
          </a:bodyPr>
          <a:lstStyle/>
          <a:p>
            <a:pPr marL="9525" algn="ctr"/>
            <a:r>
              <a:rPr lang="en-US" sz="3500" kern="1200" spc="-23">
                <a:solidFill>
                  <a:srgbClr val="FFFFFF"/>
                </a:solidFill>
                <a:latin typeface="+mj-lt"/>
                <a:ea typeface="+mj-ea"/>
                <a:cs typeface="+mj-cs"/>
              </a:rPr>
              <a:t>Who </a:t>
            </a:r>
            <a:r>
              <a:rPr lang="en-US" sz="3500" kern="1200" spc="-26">
                <a:solidFill>
                  <a:srgbClr val="FFFFFF"/>
                </a:solidFill>
                <a:latin typeface="+mj-lt"/>
                <a:ea typeface="+mj-ea"/>
                <a:cs typeface="+mj-cs"/>
              </a:rPr>
              <a:t>can</a:t>
            </a:r>
            <a:r>
              <a:rPr lang="en-US" sz="3500" kern="1200" spc="-131">
                <a:solidFill>
                  <a:srgbClr val="FFFFFF"/>
                </a:solidFill>
                <a:latin typeface="+mj-lt"/>
                <a:ea typeface="+mj-ea"/>
                <a:cs typeface="+mj-cs"/>
              </a:rPr>
              <a:t> </a:t>
            </a:r>
            <a:r>
              <a:rPr lang="en-US" sz="3500" kern="1200" spc="-30">
                <a:solidFill>
                  <a:srgbClr val="FFFFFF"/>
                </a:solidFill>
                <a:latin typeface="+mj-lt"/>
                <a:ea typeface="+mj-ea"/>
                <a:cs typeface="+mj-cs"/>
              </a:rPr>
              <a:t>participate?</a:t>
            </a:r>
            <a:endParaRPr lang="en-US" sz="3500" kern="1200">
              <a:solidFill>
                <a:srgbClr val="FFFFFF"/>
              </a:solidFill>
              <a:latin typeface="+mj-lt"/>
              <a:ea typeface="+mj-ea"/>
              <a:cs typeface="+mj-cs"/>
            </a:endParaRPr>
          </a:p>
        </p:txBody>
      </p:sp>
      <p:sp>
        <p:nvSpPr>
          <p:cNvPr id="3" name="object 3"/>
          <p:cNvSpPr txBox="1"/>
          <p:nvPr/>
        </p:nvSpPr>
        <p:spPr>
          <a:xfrm>
            <a:off x="664380" y="2900588"/>
            <a:ext cx="7738586" cy="3130732"/>
          </a:xfrm>
          <a:prstGeom prst="rect">
            <a:avLst/>
          </a:prstGeom>
        </p:spPr>
        <p:txBody>
          <a:bodyPr vert="horz" lIns="91440" tIns="45720" rIns="91440" bIns="45720" rtlCol="0">
            <a:normAutofit/>
          </a:bodyPr>
          <a:lstStyle/>
          <a:p>
            <a:pPr marL="180975" marR="76200" indent="-228600" defTabSz="914400">
              <a:lnSpc>
                <a:spcPct val="90000"/>
              </a:lnSpc>
              <a:spcBef>
                <a:spcPts val="439"/>
              </a:spcBef>
              <a:buFont typeface="Arial" panose="020B0604020202020204" pitchFamily="34" charset="0"/>
              <a:buChar char="•"/>
              <a:tabLst>
                <a:tab pos="181451" algn="l"/>
              </a:tabLst>
            </a:pPr>
            <a:r>
              <a:rPr lang="en-US" sz="2400" spc="-4" dirty="0">
                <a:solidFill>
                  <a:srgbClr val="000000"/>
                </a:solidFill>
              </a:rPr>
              <a:t>KINECT-HD </a:t>
            </a:r>
            <a:r>
              <a:rPr lang="en-US" sz="2400" dirty="0">
                <a:solidFill>
                  <a:srgbClr val="000000"/>
                </a:solidFill>
              </a:rPr>
              <a:t>will </a:t>
            </a:r>
            <a:r>
              <a:rPr lang="en-US" sz="2400" spc="-11" dirty="0">
                <a:solidFill>
                  <a:srgbClr val="000000"/>
                </a:solidFill>
              </a:rPr>
              <a:t>enroll </a:t>
            </a:r>
            <a:r>
              <a:rPr lang="en-US" sz="2400" spc="-15" dirty="0">
                <a:solidFill>
                  <a:srgbClr val="000000"/>
                </a:solidFill>
              </a:rPr>
              <a:t>approximately </a:t>
            </a:r>
            <a:r>
              <a:rPr lang="en-US" sz="2400" dirty="0">
                <a:solidFill>
                  <a:srgbClr val="000000"/>
                </a:solidFill>
              </a:rPr>
              <a:t>120 </a:t>
            </a:r>
            <a:r>
              <a:rPr lang="en-US" sz="2400" spc="-4" dirty="0">
                <a:solidFill>
                  <a:srgbClr val="000000"/>
                </a:solidFill>
              </a:rPr>
              <a:t>participants  </a:t>
            </a:r>
            <a:r>
              <a:rPr lang="en-US" sz="2400" dirty="0">
                <a:solidFill>
                  <a:srgbClr val="000000"/>
                </a:solidFill>
              </a:rPr>
              <a:t>who </a:t>
            </a:r>
            <a:r>
              <a:rPr lang="en-US" sz="2400" spc="-8" dirty="0">
                <a:solidFill>
                  <a:srgbClr val="000000"/>
                </a:solidFill>
              </a:rPr>
              <a:t>must meet </a:t>
            </a:r>
            <a:r>
              <a:rPr lang="en-US" sz="2400" spc="-15" dirty="0">
                <a:solidFill>
                  <a:srgbClr val="000000"/>
                </a:solidFill>
              </a:rPr>
              <a:t>several </a:t>
            </a:r>
            <a:r>
              <a:rPr lang="en-US" sz="2400" spc="-4" dirty="0">
                <a:solidFill>
                  <a:srgbClr val="000000"/>
                </a:solidFill>
              </a:rPr>
              <a:t>criteria,</a:t>
            </a:r>
            <a:r>
              <a:rPr lang="en-US" sz="2400" spc="-41" dirty="0">
                <a:solidFill>
                  <a:srgbClr val="000000"/>
                </a:solidFill>
              </a:rPr>
              <a:t> </a:t>
            </a:r>
            <a:r>
              <a:rPr lang="en-US" sz="2400" dirty="0">
                <a:solidFill>
                  <a:srgbClr val="000000"/>
                </a:solidFill>
              </a:rPr>
              <a:t>including:</a:t>
            </a:r>
          </a:p>
          <a:p>
            <a:pPr marL="523875" lvl="1" indent="-228600" defTabSz="914400">
              <a:lnSpc>
                <a:spcPct val="90000"/>
              </a:lnSpc>
              <a:spcBef>
                <a:spcPts val="60"/>
              </a:spcBef>
              <a:buFont typeface="Arial" panose="020B0604020202020204" pitchFamily="34" charset="0"/>
              <a:buChar char="•"/>
              <a:tabLst>
                <a:tab pos="524351" algn="l"/>
              </a:tabLst>
            </a:pPr>
            <a:r>
              <a:rPr lang="en-US" sz="2400" dirty="0">
                <a:solidFill>
                  <a:srgbClr val="000000"/>
                </a:solidFill>
              </a:rPr>
              <a:t>Male or </a:t>
            </a:r>
            <a:r>
              <a:rPr lang="en-US" sz="2400" spc="-11" dirty="0">
                <a:solidFill>
                  <a:srgbClr val="000000"/>
                </a:solidFill>
              </a:rPr>
              <a:t>female, </a:t>
            </a:r>
            <a:r>
              <a:rPr lang="en-US" sz="2400" spc="-4" dirty="0">
                <a:solidFill>
                  <a:srgbClr val="000000"/>
                </a:solidFill>
              </a:rPr>
              <a:t>ages </a:t>
            </a:r>
            <a:r>
              <a:rPr lang="en-US" sz="2400" dirty="0">
                <a:solidFill>
                  <a:srgbClr val="000000"/>
                </a:solidFill>
              </a:rPr>
              <a:t>18-75</a:t>
            </a:r>
            <a:r>
              <a:rPr lang="en-US" sz="2400" spc="-19" dirty="0">
                <a:solidFill>
                  <a:srgbClr val="000000"/>
                </a:solidFill>
              </a:rPr>
              <a:t> </a:t>
            </a:r>
            <a:r>
              <a:rPr lang="en-US" sz="2400" spc="-15" dirty="0">
                <a:solidFill>
                  <a:srgbClr val="000000"/>
                </a:solidFill>
              </a:rPr>
              <a:t>years</a:t>
            </a:r>
            <a:endParaRPr lang="en-US" sz="2400" dirty="0">
              <a:solidFill>
                <a:srgbClr val="000000"/>
              </a:solidFill>
            </a:endParaRPr>
          </a:p>
          <a:p>
            <a:pPr marL="523875" lvl="1" indent="-228600" defTabSz="914400">
              <a:lnSpc>
                <a:spcPct val="90000"/>
              </a:lnSpc>
              <a:spcBef>
                <a:spcPts val="90"/>
              </a:spcBef>
              <a:buFont typeface="Arial" panose="020B0604020202020204" pitchFamily="34" charset="0"/>
              <a:buChar char="•"/>
              <a:tabLst>
                <a:tab pos="524351" algn="l"/>
              </a:tabLst>
            </a:pPr>
            <a:r>
              <a:rPr lang="en-US" sz="2400" spc="-4" dirty="0">
                <a:solidFill>
                  <a:srgbClr val="000000"/>
                </a:solidFill>
              </a:rPr>
              <a:t>Diagnosis of </a:t>
            </a:r>
            <a:r>
              <a:rPr lang="en-US" sz="2400" spc="-8" dirty="0">
                <a:solidFill>
                  <a:srgbClr val="000000"/>
                </a:solidFill>
              </a:rPr>
              <a:t>motor </a:t>
            </a:r>
            <a:r>
              <a:rPr lang="en-US" sz="2400" spc="-15" dirty="0">
                <a:solidFill>
                  <a:srgbClr val="000000"/>
                </a:solidFill>
              </a:rPr>
              <a:t>manifest </a:t>
            </a:r>
            <a:r>
              <a:rPr lang="en-US" sz="2400" spc="-23" dirty="0">
                <a:solidFill>
                  <a:srgbClr val="000000"/>
                </a:solidFill>
              </a:rPr>
              <a:t>Huntington’s</a:t>
            </a:r>
            <a:r>
              <a:rPr lang="en-US" sz="2400" spc="79" dirty="0">
                <a:solidFill>
                  <a:srgbClr val="000000"/>
                </a:solidFill>
              </a:rPr>
              <a:t> </a:t>
            </a:r>
            <a:r>
              <a:rPr lang="en-US" sz="2400" spc="-4" dirty="0">
                <a:solidFill>
                  <a:srgbClr val="000000"/>
                </a:solidFill>
              </a:rPr>
              <a:t>disease</a:t>
            </a:r>
            <a:endParaRPr lang="en-US" sz="2400" dirty="0">
              <a:solidFill>
                <a:srgbClr val="000000"/>
              </a:solidFill>
            </a:endParaRPr>
          </a:p>
          <a:p>
            <a:pPr marL="523875" marR="3810" lvl="1" indent="-228600" defTabSz="914400">
              <a:lnSpc>
                <a:spcPct val="90000"/>
              </a:lnSpc>
              <a:spcBef>
                <a:spcPts val="413"/>
              </a:spcBef>
              <a:buFont typeface="Arial" panose="020B0604020202020204" pitchFamily="34" charset="0"/>
              <a:buChar char="•"/>
              <a:tabLst>
                <a:tab pos="524351" algn="l"/>
              </a:tabLst>
            </a:pPr>
            <a:r>
              <a:rPr lang="en-US" sz="2400" spc="-19" dirty="0">
                <a:solidFill>
                  <a:srgbClr val="000000"/>
                </a:solidFill>
              </a:rPr>
              <a:t>Have </a:t>
            </a:r>
            <a:r>
              <a:rPr lang="en-US" sz="2400" spc="-8" dirty="0">
                <a:solidFill>
                  <a:srgbClr val="000000"/>
                </a:solidFill>
              </a:rPr>
              <a:t>bothersome </a:t>
            </a:r>
            <a:r>
              <a:rPr lang="en-US" sz="2400" spc="-4" dirty="0">
                <a:solidFill>
                  <a:srgbClr val="000000"/>
                </a:solidFill>
              </a:rPr>
              <a:t>or </a:t>
            </a:r>
            <a:r>
              <a:rPr lang="en-US" sz="2400" spc="-8" dirty="0">
                <a:solidFill>
                  <a:srgbClr val="000000"/>
                </a:solidFill>
              </a:rPr>
              <a:t>troublesome </a:t>
            </a:r>
            <a:r>
              <a:rPr lang="en-US" sz="2400" spc="-4" dirty="0">
                <a:solidFill>
                  <a:srgbClr val="000000"/>
                </a:solidFill>
              </a:rPr>
              <a:t>chorea </a:t>
            </a:r>
            <a:r>
              <a:rPr lang="en-US" sz="2400" spc="-8" dirty="0">
                <a:solidFill>
                  <a:srgbClr val="000000"/>
                </a:solidFill>
              </a:rPr>
              <a:t>(that </a:t>
            </a:r>
            <a:r>
              <a:rPr lang="en-US" sz="2400" spc="-4" dirty="0">
                <a:solidFill>
                  <a:srgbClr val="000000"/>
                </a:solidFill>
              </a:rPr>
              <a:t>meets </a:t>
            </a:r>
            <a:r>
              <a:rPr lang="en-US" sz="2400" dirty="0">
                <a:solidFill>
                  <a:srgbClr val="000000"/>
                </a:solidFill>
              </a:rPr>
              <a:t>the  </a:t>
            </a:r>
            <a:r>
              <a:rPr lang="en-US" sz="2400" spc="-8" dirty="0">
                <a:solidFill>
                  <a:srgbClr val="000000"/>
                </a:solidFill>
              </a:rPr>
              <a:t>study </a:t>
            </a:r>
            <a:r>
              <a:rPr lang="en-US" sz="2400" spc="-15" dirty="0">
                <a:solidFill>
                  <a:srgbClr val="000000"/>
                </a:solidFill>
              </a:rPr>
              <a:t>protocol</a:t>
            </a:r>
            <a:r>
              <a:rPr lang="en-US" sz="2400" spc="4" dirty="0">
                <a:solidFill>
                  <a:srgbClr val="000000"/>
                </a:solidFill>
              </a:rPr>
              <a:t> </a:t>
            </a:r>
            <a:r>
              <a:rPr lang="en-US" sz="2400" spc="-8" dirty="0">
                <a:solidFill>
                  <a:srgbClr val="000000"/>
                </a:solidFill>
              </a:rPr>
              <a:t>requirements)</a:t>
            </a:r>
            <a:endParaRPr lang="en-US" sz="2400" dirty="0">
              <a:solidFill>
                <a:srgbClr val="000000"/>
              </a:solidFill>
            </a:endParaRPr>
          </a:p>
          <a:p>
            <a:pPr marL="523875" marR="377666" lvl="1" indent="-228600" defTabSz="914400">
              <a:lnSpc>
                <a:spcPct val="90000"/>
              </a:lnSpc>
              <a:spcBef>
                <a:spcPts val="367"/>
              </a:spcBef>
              <a:buFont typeface="Arial" panose="020B0604020202020204" pitchFamily="34" charset="0"/>
              <a:buChar char="•"/>
              <a:tabLst>
                <a:tab pos="524351" algn="l"/>
              </a:tabLst>
            </a:pPr>
            <a:r>
              <a:rPr lang="en-US" sz="2400" dirty="0">
                <a:solidFill>
                  <a:srgbClr val="000000"/>
                </a:solidFill>
              </a:rPr>
              <a:t>Willing and able </a:t>
            </a:r>
            <a:r>
              <a:rPr lang="en-US" sz="2400" spc="-15" dirty="0">
                <a:solidFill>
                  <a:srgbClr val="000000"/>
                </a:solidFill>
              </a:rPr>
              <a:t>to </a:t>
            </a:r>
            <a:r>
              <a:rPr lang="en-US" sz="2400" spc="-8" dirty="0">
                <a:solidFill>
                  <a:srgbClr val="000000"/>
                </a:solidFill>
              </a:rPr>
              <a:t>comply </a:t>
            </a:r>
            <a:r>
              <a:rPr lang="en-US" sz="2400" dirty="0">
                <a:solidFill>
                  <a:srgbClr val="000000"/>
                </a:solidFill>
              </a:rPr>
              <a:t>with </a:t>
            </a:r>
            <a:r>
              <a:rPr lang="en-US" sz="2400" spc="-8" dirty="0">
                <a:solidFill>
                  <a:srgbClr val="000000"/>
                </a:solidFill>
              </a:rPr>
              <a:t>study </a:t>
            </a:r>
            <a:r>
              <a:rPr lang="en-US" sz="2400" spc="-4" dirty="0">
                <a:solidFill>
                  <a:srgbClr val="000000"/>
                </a:solidFill>
              </a:rPr>
              <a:t>instructions </a:t>
            </a:r>
            <a:r>
              <a:rPr lang="en-US" sz="2400" dirty="0">
                <a:solidFill>
                  <a:srgbClr val="000000"/>
                </a:solidFill>
              </a:rPr>
              <a:t>and  </a:t>
            </a:r>
            <a:r>
              <a:rPr lang="en-US" sz="2400" spc="-11" dirty="0">
                <a:solidFill>
                  <a:srgbClr val="000000"/>
                </a:solidFill>
              </a:rPr>
              <a:t>procedures</a:t>
            </a:r>
            <a:endParaRPr lang="en-US" sz="1700" dirty="0">
              <a:solidFill>
                <a:srgbClr val="000000"/>
              </a:solidFill>
            </a:endParaRPr>
          </a:p>
        </p:txBody>
      </p:sp>
      <p:sp>
        <p:nvSpPr>
          <p:cNvPr id="5" name="object 5"/>
          <p:cNvSpPr txBox="1">
            <a:spLocks noGrp="1"/>
          </p:cNvSpPr>
          <p:nvPr>
            <p:ph type="ftr" sz="quarter" idx="5"/>
          </p:nvPr>
        </p:nvSpPr>
        <p:spPr>
          <a:xfrm>
            <a:off x="604245" y="6223702"/>
            <a:ext cx="4938563" cy="3140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900" kern="1200" spc="-5">
                <a:solidFill>
                  <a:srgbClr val="898989"/>
                </a:solidFill>
                <a:latin typeface="+mn-lt"/>
                <a:ea typeface="+mn-ea"/>
                <a:cs typeface="+mn-cs"/>
              </a:rPr>
              <a:t>Confidential </a:t>
            </a:r>
            <a:r>
              <a:rPr lang="en-US" sz="900" kern="1200">
                <a:solidFill>
                  <a:srgbClr val="898989"/>
                </a:solidFill>
                <a:latin typeface="+mn-lt"/>
                <a:ea typeface="+mn-ea"/>
                <a:cs typeface="+mn-cs"/>
              </a:rPr>
              <a:t>and </a:t>
            </a:r>
            <a:r>
              <a:rPr lang="en-US" sz="900" kern="1200" spc="-5">
                <a:solidFill>
                  <a:srgbClr val="898989"/>
                </a:solidFill>
                <a:latin typeface="+mn-lt"/>
                <a:ea typeface="+mn-ea"/>
                <a:cs typeface="+mn-cs"/>
              </a:rPr>
              <a:t>Proprietary Content </a:t>
            </a:r>
            <a:r>
              <a:rPr lang="en-US" sz="900" kern="1200">
                <a:solidFill>
                  <a:srgbClr val="898989"/>
                </a:solidFill>
                <a:latin typeface="+mn-lt"/>
                <a:ea typeface="+mn-ea"/>
                <a:cs typeface="+mn-cs"/>
              </a:rPr>
              <a:t>– </a:t>
            </a:r>
            <a:r>
              <a:rPr lang="en-US" sz="900" kern="1200" spc="-5">
                <a:solidFill>
                  <a:srgbClr val="898989"/>
                </a:solidFill>
                <a:latin typeface="+mn-lt"/>
                <a:ea typeface="+mn-ea"/>
                <a:cs typeface="+mn-cs"/>
              </a:rPr>
              <a:t>Not for </a:t>
            </a:r>
            <a:r>
              <a:rPr lang="en-US" sz="900" kern="1200">
                <a:solidFill>
                  <a:srgbClr val="898989"/>
                </a:solidFill>
                <a:latin typeface="+mn-lt"/>
                <a:ea typeface="+mn-ea"/>
                <a:cs typeface="+mn-cs"/>
              </a:rPr>
              <a:t>Public</a:t>
            </a:r>
            <a:r>
              <a:rPr lang="en-US" sz="900" kern="1200" spc="-40">
                <a:solidFill>
                  <a:srgbClr val="898989"/>
                </a:solidFill>
                <a:latin typeface="+mn-lt"/>
                <a:ea typeface="+mn-ea"/>
                <a:cs typeface="+mn-cs"/>
              </a:rPr>
              <a:t> </a:t>
            </a:r>
            <a:r>
              <a:rPr lang="en-US" sz="900" kern="1200" spc="-5">
                <a:solidFill>
                  <a:srgbClr val="898989"/>
                </a:solidFill>
                <a:latin typeface="+mn-lt"/>
                <a:ea typeface="+mn-ea"/>
                <a:cs typeface="+mn-cs"/>
              </a:rPr>
              <a:t>Distribution</a:t>
            </a:r>
            <a:endParaRPr lang="en-US" sz="900" kern="1200" spc="-4">
              <a:solidFill>
                <a:srgbClr val="898989"/>
              </a:solidFill>
              <a:latin typeface="+mn-lt"/>
              <a:ea typeface="+mn-ea"/>
              <a:cs typeface="+mn-cs"/>
            </a:endParaRPr>
          </a:p>
        </p:txBody>
      </p:sp>
      <p:sp>
        <p:nvSpPr>
          <p:cNvPr id="4" name="object 4"/>
          <p:cNvSpPr txBox="1">
            <a:spLocks noGrp="1"/>
          </p:cNvSpPr>
          <p:nvPr>
            <p:ph type="dt" sz="half" idx="6"/>
          </p:nvPr>
        </p:nvSpPr>
        <p:spPr>
          <a:xfrm>
            <a:off x="5665603" y="6223702"/>
            <a:ext cx="2331049" cy="3140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900">
                <a:solidFill>
                  <a:srgbClr val="898989"/>
                </a:solidFill>
                <a:latin typeface="+mn-lt"/>
                <a:cs typeface="+mn-cs"/>
              </a:rPr>
              <a:t>M</a:t>
            </a:r>
            <a:r>
              <a:rPr lang="en-US" sz="900" spc="-5">
                <a:solidFill>
                  <a:srgbClr val="898989"/>
                </a:solidFill>
                <a:latin typeface="+mn-lt"/>
                <a:cs typeface="+mn-cs"/>
              </a:rPr>
              <a:t>a</a:t>
            </a:r>
            <a:r>
              <a:rPr lang="en-US" sz="900">
                <a:solidFill>
                  <a:srgbClr val="898989"/>
                </a:solidFill>
                <a:latin typeface="+mn-lt"/>
                <a:cs typeface="+mn-cs"/>
              </a:rPr>
              <a:t>rc</a:t>
            </a:r>
            <a:r>
              <a:rPr lang="en-US" sz="900" spc="-10">
                <a:solidFill>
                  <a:srgbClr val="898989"/>
                </a:solidFill>
                <a:latin typeface="+mn-lt"/>
                <a:cs typeface="+mn-cs"/>
              </a:rPr>
              <a:t>h</a:t>
            </a:r>
            <a:r>
              <a:rPr lang="en-US" sz="900">
                <a:solidFill>
                  <a:srgbClr val="898989"/>
                </a:solidFill>
                <a:latin typeface="+mn-lt"/>
                <a:cs typeface="+mn-cs"/>
              </a:rPr>
              <a:t>2020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object 2"/>
          <p:cNvSpPr txBox="1">
            <a:spLocks noGrp="1"/>
          </p:cNvSpPr>
          <p:nvPr>
            <p:ph type="title"/>
          </p:nvPr>
        </p:nvSpPr>
        <p:spPr>
          <a:xfrm>
            <a:off x="884419" y="826680"/>
            <a:ext cx="7375161" cy="1325563"/>
          </a:xfrm>
          <a:prstGeom prst="rect">
            <a:avLst/>
          </a:prstGeom>
        </p:spPr>
        <p:txBody>
          <a:bodyPr vert="horz" lIns="91440" tIns="45720" rIns="91440" bIns="45720" rtlCol="0" anchor="ctr">
            <a:normAutofit/>
          </a:bodyPr>
          <a:lstStyle/>
          <a:p>
            <a:pPr marL="9525" algn="ctr"/>
            <a:r>
              <a:rPr lang="en-US" sz="3500" kern="1200" spc="-23">
                <a:solidFill>
                  <a:srgbClr val="FFFFFF"/>
                </a:solidFill>
                <a:latin typeface="+mj-lt"/>
                <a:ea typeface="+mj-ea"/>
                <a:cs typeface="+mj-cs"/>
              </a:rPr>
              <a:t>How </a:t>
            </a:r>
            <a:r>
              <a:rPr lang="en-US" sz="3500" kern="1200" spc="-15">
                <a:solidFill>
                  <a:srgbClr val="FFFFFF"/>
                </a:solidFill>
                <a:latin typeface="+mj-lt"/>
                <a:ea typeface="+mj-ea"/>
                <a:cs typeface="+mj-cs"/>
              </a:rPr>
              <a:t>long </a:t>
            </a:r>
            <a:r>
              <a:rPr lang="en-US" sz="3500" kern="1200" spc="-8">
                <a:solidFill>
                  <a:srgbClr val="FFFFFF"/>
                </a:solidFill>
                <a:latin typeface="+mj-lt"/>
                <a:ea typeface="+mj-ea"/>
                <a:cs typeface="+mj-cs"/>
              </a:rPr>
              <a:t>is </a:t>
            </a:r>
            <a:r>
              <a:rPr lang="en-US" sz="3500" kern="1200" spc="-15">
                <a:solidFill>
                  <a:srgbClr val="FFFFFF"/>
                </a:solidFill>
                <a:latin typeface="+mj-lt"/>
                <a:ea typeface="+mj-ea"/>
                <a:cs typeface="+mj-cs"/>
              </a:rPr>
              <a:t>the</a:t>
            </a:r>
            <a:r>
              <a:rPr lang="en-US" sz="3500" kern="1200" spc="-266">
                <a:solidFill>
                  <a:srgbClr val="FFFFFF"/>
                </a:solidFill>
                <a:latin typeface="+mj-lt"/>
                <a:ea typeface="+mj-ea"/>
                <a:cs typeface="+mj-cs"/>
              </a:rPr>
              <a:t> </a:t>
            </a:r>
            <a:r>
              <a:rPr lang="en-US" sz="3500" kern="1200" spc="-26">
                <a:solidFill>
                  <a:srgbClr val="FFFFFF"/>
                </a:solidFill>
                <a:latin typeface="+mj-lt"/>
                <a:ea typeface="+mj-ea"/>
                <a:cs typeface="+mj-cs"/>
              </a:rPr>
              <a:t>study?</a:t>
            </a:r>
            <a:endParaRPr lang="en-US" sz="3500" kern="1200">
              <a:solidFill>
                <a:srgbClr val="FFFFFF"/>
              </a:solidFill>
              <a:latin typeface="+mj-lt"/>
              <a:ea typeface="+mj-ea"/>
              <a:cs typeface="+mj-cs"/>
            </a:endParaRPr>
          </a:p>
        </p:txBody>
      </p:sp>
      <p:sp>
        <p:nvSpPr>
          <p:cNvPr id="3" name="object 3"/>
          <p:cNvSpPr txBox="1"/>
          <p:nvPr/>
        </p:nvSpPr>
        <p:spPr>
          <a:xfrm>
            <a:off x="884419" y="3092970"/>
            <a:ext cx="7375161" cy="2938350"/>
          </a:xfrm>
          <a:prstGeom prst="rect">
            <a:avLst/>
          </a:prstGeom>
        </p:spPr>
        <p:txBody>
          <a:bodyPr vert="horz" lIns="91440" tIns="45720" rIns="91440" bIns="45720" rtlCol="0">
            <a:normAutofit fontScale="92500"/>
          </a:bodyPr>
          <a:lstStyle/>
          <a:p>
            <a:pPr marL="180975" marR="3810" indent="-228600" defTabSz="914400">
              <a:lnSpc>
                <a:spcPct val="90000"/>
              </a:lnSpc>
              <a:spcBef>
                <a:spcPts val="360"/>
              </a:spcBef>
              <a:buFont typeface="Arial" panose="020B0604020202020204" pitchFamily="34" charset="0"/>
              <a:buChar char="•"/>
              <a:tabLst>
                <a:tab pos="181451" algn="l"/>
              </a:tabLst>
            </a:pPr>
            <a:r>
              <a:rPr lang="en-US" sz="2800" spc="-8" dirty="0">
                <a:solidFill>
                  <a:srgbClr val="000000"/>
                </a:solidFill>
              </a:rPr>
              <a:t>Participation </a:t>
            </a:r>
            <a:r>
              <a:rPr lang="en-US" sz="2800" spc="-4" dirty="0">
                <a:solidFill>
                  <a:srgbClr val="000000"/>
                </a:solidFill>
              </a:rPr>
              <a:t>in </a:t>
            </a:r>
            <a:r>
              <a:rPr lang="en-US" sz="2800" spc="-8" dirty="0">
                <a:solidFill>
                  <a:srgbClr val="000000"/>
                </a:solidFill>
              </a:rPr>
              <a:t>this </a:t>
            </a:r>
            <a:r>
              <a:rPr lang="en-US" sz="2800" spc="-11" dirty="0">
                <a:solidFill>
                  <a:srgbClr val="000000"/>
                </a:solidFill>
              </a:rPr>
              <a:t>study consists </a:t>
            </a:r>
            <a:r>
              <a:rPr lang="en-US" sz="2800" spc="-4" dirty="0">
                <a:solidFill>
                  <a:srgbClr val="000000"/>
                </a:solidFill>
              </a:rPr>
              <a:t>of 9 </a:t>
            </a:r>
            <a:r>
              <a:rPr lang="en-US" sz="2800" spc="-15" dirty="0">
                <a:solidFill>
                  <a:srgbClr val="000000"/>
                </a:solidFill>
              </a:rPr>
              <a:t>total </a:t>
            </a:r>
            <a:r>
              <a:rPr lang="en-US" sz="2800" spc="-11" dirty="0">
                <a:solidFill>
                  <a:srgbClr val="000000"/>
                </a:solidFill>
              </a:rPr>
              <a:t>study </a:t>
            </a:r>
            <a:r>
              <a:rPr lang="en-US" sz="2800" spc="-8" dirty="0">
                <a:solidFill>
                  <a:srgbClr val="000000"/>
                </a:solidFill>
              </a:rPr>
              <a:t>visits that </a:t>
            </a:r>
            <a:r>
              <a:rPr lang="en-US" sz="2800" spc="-4" dirty="0">
                <a:solidFill>
                  <a:srgbClr val="000000"/>
                </a:solidFill>
              </a:rPr>
              <a:t>will </a:t>
            </a:r>
            <a:r>
              <a:rPr lang="en-US" sz="2800" spc="-11" dirty="0">
                <a:solidFill>
                  <a:srgbClr val="000000"/>
                </a:solidFill>
              </a:rPr>
              <a:t>last  </a:t>
            </a:r>
            <a:r>
              <a:rPr lang="en-US" sz="2800" spc="-4" dirty="0">
                <a:solidFill>
                  <a:srgbClr val="000000"/>
                </a:solidFill>
              </a:rPr>
              <a:t>up </a:t>
            </a:r>
            <a:r>
              <a:rPr lang="en-US" sz="2800" spc="-15" dirty="0">
                <a:solidFill>
                  <a:srgbClr val="000000"/>
                </a:solidFill>
              </a:rPr>
              <a:t>to </a:t>
            </a:r>
            <a:r>
              <a:rPr lang="en-US" sz="2800" spc="-4" dirty="0">
                <a:solidFill>
                  <a:srgbClr val="000000"/>
                </a:solidFill>
              </a:rPr>
              <a:t>18 </a:t>
            </a:r>
            <a:r>
              <a:rPr lang="en-US" sz="2800" spc="-11" dirty="0">
                <a:solidFill>
                  <a:srgbClr val="000000"/>
                </a:solidFill>
              </a:rPr>
              <a:t>weeks. </a:t>
            </a:r>
            <a:r>
              <a:rPr lang="en-US" sz="2800" spc="-8" dirty="0">
                <a:solidFill>
                  <a:srgbClr val="000000"/>
                </a:solidFill>
              </a:rPr>
              <a:t>Visits</a:t>
            </a:r>
            <a:r>
              <a:rPr lang="en-US" sz="2800" spc="71" dirty="0">
                <a:solidFill>
                  <a:srgbClr val="000000"/>
                </a:solidFill>
              </a:rPr>
              <a:t> </a:t>
            </a:r>
            <a:r>
              <a:rPr lang="en-US" sz="2800" spc="-4" dirty="0">
                <a:solidFill>
                  <a:srgbClr val="000000"/>
                </a:solidFill>
              </a:rPr>
              <a:t>include:</a:t>
            </a:r>
            <a:endParaRPr lang="en-US" sz="2800" dirty="0">
              <a:solidFill>
                <a:srgbClr val="000000"/>
              </a:solidFill>
            </a:endParaRPr>
          </a:p>
          <a:p>
            <a:pPr marL="180975" indent="-228600" defTabSz="914400">
              <a:lnSpc>
                <a:spcPct val="90000"/>
              </a:lnSpc>
              <a:spcBef>
                <a:spcPts val="472"/>
              </a:spcBef>
              <a:buFont typeface="Arial" panose="020B0604020202020204" pitchFamily="34" charset="0"/>
              <a:buChar char="•"/>
              <a:tabLst>
                <a:tab pos="181451" algn="l"/>
              </a:tabLst>
            </a:pPr>
            <a:r>
              <a:rPr lang="en-US" sz="2800" spc="-4" dirty="0">
                <a:solidFill>
                  <a:srgbClr val="000000"/>
                </a:solidFill>
              </a:rPr>
              <a:t>Up </a:t>
            </a:r>
            <a:r>
              <a:rPr lang="en-US" sz="2800" spc="-15" dirty="0">
                <a:solidFill>
                  <a:srgbClr val="000000"/>
                </a:solidFill>
              </a:rPr>
              <a:t>to </a:t>
            </a:r>
            <a:r>
              <a:rPr lang="en-US" sz="2800" spc="-4" dirty="0">
                <a:solidFill>
                  <a:srgbClr val="000000"/>
                </a:solidFill>
              </a:rPr>
              <a:t>4 </a:t>
            </a:r>
            <a:r>
              <a:rPr lang="en-US" sz="2800" spc="-11" dirty="0">
                <a:solidFill>
                  <a:srgbClr val="000000"/>
                </a:solidFill>
              </a:rPr>
              <a:t>weeks </a:t>
            </a:r>
            <a:r>
              <a:rPr lang="en-US" sz="2800" spc="-4" dirty="0">
                <a:solidFill>
                  <a:srgbClr val="000000"/>
                </a:solidFill>
              </a:rPr>
              <a:t>of</a:t>
            </a:r>
            <a:r>
              <a:rPr lang="en-US" sz="2800" spc="41" dirty="0">
                <a:solidFill>
                  <a:srgbClr val="000000"/>
                </a:solidFill>
              </a:rPr>
              <a:t> </a:t>
            </a:r>
            <a:r>
              <a:rPr lang="en-US" sz="2800" spc="-8" dirty="0">
                <a:solidFill>
                  <a:srgbClr val="000000"/>
                </a:solidFill>
              </a:rPr>
              <a:t>screening</a:t>
            </a:r>
            <a:endParaRPr lang="en-US" sz="2800" dirty="0">
              <a:solidFill>
                <a:srgbClr val="000000"/>
              </a:solidFill>
            </a:endParaRPr>
          </a:p>
          <a:p>
            <a:pPr marL="180975" indent="-228600" defTabSz="914400">
              <a:lnSpc>
                <a:spcPct val="90000"/>
              </a:lnSpc>
              <a:spcBef>
                <a:spcPts val="499"/>
              </a:spcBef>
              <a:buFont typeface="Arial" panose="020B0604020202020204" pitchFamily="34" charset="0"/>
              <a:buChar char="•"/>
              <a:tabLst>
                <a:tab pos="181451" algn="l"/>
              </a:tabLst>
            </a:pPr>
            <a:r>
              <a:rPr lang="en-US" sz="2800" spc="-4" dirty="0">
                <a:solidFill>
                  <a:srgbClr val="000000"/>
                </a:solidFill>
              </a:rPr>
              <a:t>12 </a:t>
            </a:r>
            <a:r>
              <a:rPr lang="en-US" sz="2800" spc="-11" dirty="0">
                <a:solidFill>
                  <a:srgbClr val="000000"/>
                </a:solidFill>
              </a:rPr>
              <a:t>weeks </a:t>
            </a:r>
            <a:r>
              <a:rPr lang="en-US" sz="2800" spc="-4" dirty="0">
                <a:solidFill>
                  <a:srgbClr val="000000"/>
                </a:solidFill>
              </a:rPr>
              <a:t>of </a:t>
            </a:r>
            <a:r>
              <a:rPr lang="en-US" sz="2800" spc="-11" dirty="0">
                <a:solidFill>
                  <a:srgbClr val="000000"/>
                </a:solidFill>
              </a:rPr>
              <a:t>study </a:t>
            </a:r>
            <a:r>
              <a:rPr lang="en-US" sz="2800" spc="-8" dirty="0">
                <a:solidFill>
                  <a:srgbClr val="000000"/>
                </a:solidFill>
              </a:rPr>
              <a:t>drug</a:t>
            </a:r>
            <a:r>
              <a:rPr lang="en-US" sz="2800" spc="68" dirty="0">
                <a:solidFill>
                  <a:srgbClr val="000000"/>
                </a:solidFill>
              </a:rPr>
              <a:t> </a:t>
            </a:r>
            <a:r>
              <a:rPr lang="en-US" sz="2800" spc="-8" dirty="0">
                <a:solidFill>
                  <a:srgbClr val="000000"/>
                </a:solidFill>
              </a:rPr>
              <a:t>dosing</a:t>
            </a:r>
            <a:endParaRPr lang="en-US" sz="2800" dirty="0">
              <a:solidFill>
                <a:srgbClr val="000000"/>
              </a:solidFill>
            </a:endParaRPr>
          </a:p>
          <a:p>
            <a:pPr marL="180975" marR="629126" indent="-228600" defTabSz="914400">
              <a:lnSpc>
                <a:spcPct val="90000"/>
              </a:lnSpc>
              <a:spcBef>
                <a:spcPts val="780"/>
              </a:spcBef>
              <a:buFont typeface="Arial" panose="020B0604020202020204" pitchFamily="34" charset="0"/>
              <a:buChar char="•"/>
              <a:tabLst>
                <a:tab pos="181451" algn="l"/>
              </a:tabLst>
            </a:pPr>
            <a:r>
              <a:rPr lang="en-US" sz="2800" spc="-4" dirty="0">
                <a:solidFill>
                  <a:srgbClr val="000000"/>
                </a:solidFill>
              </a:rPr>
              <a:t>A </a:t>
            </a:r>
            <a:r>
              <a:rPr lang="en-US" sz="2800" spc="-8" dirty="0">
                <a:solidFill>
                  <a:srgbClr val="000000"/>
                </a:solidFill>
              </a:rPr>
              <a:t>final </a:t>
            </a:r>
            <a:r>
              <a:rPr lang="en-US" sz="2800" spc="-11" dirty="0">
                <a:solidFill>
                  <a:srgbClr val="000000"/>
                </a:solidFill>
              </a:rPr>
              <a:t>study </a:t>
            </a:r>
            <a:r>
              <a:rPr lang="en-US" sz="2800" spc="-8" dirty="0">
                <a:solidFill>
                  <a:srgbClr val="000000"/>
                </a:solidFill>
              </a:rPr>
              <a:t>visit </a:t>
            </a:r>
            <a:r>
              <a:rPr lang="en-US" sz="2800" spc="-4" dirty="0">
                <a:solidFill>
                  <a:srgbClr val="000000"/>
                </a:solidFill>
              </a:rPr>
              <a:t>2 </a:t>
            </a:r>
            <a:r>
              <a:rPr lang="en-US" sz="2800" spc="-11" dirty="0">
                <a:solidFill>
                  <a:srgbClr val="000000"/>
                </a:solidFill>
              </a:rPr>
              <a:t>weeks </a:t>
            </a:r>
            <a:r>
              <a:rPr lang="en-US" sz="2800" spc="-8" dirty="0">
                <a:solidFill>
                  <a:srgbClr val="000000"/>
                </a:solidFill>
              </a:rPr>
              <a:t>after </a:t>
            </a:r>
            <a:r>
              <a:rPr lang="en-US" sz="2800" spc="-4" dirty="0">
                <a:solidFill>
                  <a:srgbClr val="000000"/>
                </a:solidFill>
              </a:rPr>
              <a:t>the </a:t>
            </a:r>
            <a:r>
              <a:rPr lang="en-US" sz="2800" spc="-11" dirty="0">
                <a:solidFill>
                  <a:srgbClr val="000000"/>
                </a:solidFill>
              </a:rPr>
              <a:t>last </a:t>
            </a:r>
            <a:r>
              <a:rPr lang="en-US" sz="2800" spc="-8" dirty="0">
                <a:solidFill>
                  <a:srgbClr val="000000"/>
                </a:solidFill>
              </a:rPr>
              <a:t>dose </a:t>
            </a:r>
            <a:r>
              <a:rPr lang="en-US" sz="2800" spc="-4" dirty="0">
                <a:solidFill>
                  <a:srgbClr val="000000"/>
                </a:solidFill>
              </a:rPr>
              <a:t>of the </a:t>
            </a:r>
            <a:r>
              <a:rPr lang="en-US" sz="2800" spc="-11" dirty="0">
                <a:solidFill>
                  <a:srgbClr val="000000"/>
                </a:solidFill>
              </a:rPr>
              <a:t>study </a:t>
            </a:r>
            <a:r>
              <a:rPr lang="en-US" sz="2800" spc="-8" dirty="0">
                <a:solidFill>
                  <a:srgbClr val="000000"/>
                </a:solidFill>
              </a:rPr>
              <a:t>drug  (</a:t>
            </a:r>
            <a:r>
              <a:rPr lang="en-US" sz="2800" spc="-8" dirty="0" err="1">
                <a:solidFill>
                  <a:srgbClr val="000000"/>
                </a:solidFill>
              </a:rPr>
              <a:t>valbenazine</a:t>
            </a:r>
            <a:r>
              <a:rPr lang="en-US" sz="2800" spc="-8" dirty="0">
                <a:solidFill>
                  <a:srgbClr val="000000"/>
                </a:solidFill>
              </a:rPr>
              <a:t> </a:t>
            </a:r>
            <a:r>
              <a:rPr lang="en-US" sz="2800" spc="-4" dirty="0">
                <a:solidFill>
                  <a:srgbClr val="000000"/>
                </a:solidFill>
              </a:rPr>
              <a:t>or</a:t>
            </a:r>
            <a:r>
              <a:rPr lang="en-US" sz="2800" spc="4" dirty="0">
                <a:solidFill>
                  <a:srgbClr val="000000"/>
                </a:solidFill>
              </a:rPr>
              <a:t> </a:t>
            </a:r>
            <a:r>
              <a:rPr lang="en-US" sz="2800" spc="-8" dirty="0">
                <a:solidFill>
                  <a:srgbClr val="000000"/>
                </a:solidFill>
              </a:rPr>
              <a:t>placebo).</a:t>
            </a:r>
            <a:endParaRPr lang="en-US" sz="2800" dirty="0">
              <a:solidFill>
                <a:srgbClr val="000000"/>
              </a:solidFill>
            </a:endParaRPr>
          </a:p>
        </p:txBody>
      </p:sp>
      <p:sp>
        <p:nvSpPr>
          <p:cNvPr id="5" name="object 5"/>
          <p:cNvSpPr txBox="1">
            <a:spLocks noGrp="1"/>
          </p:cNvSpPr>
          <p:nvPr>
            <p:ph type="ftr" sz="quarter" idx="5"/>
          </p:nvPr>
        </p:nvSpPr>
        <p:spPr>
          <a:xfrm>
            <a:off x="604245" y="6223702"/>
            <a:ext cx="4938563" cy="3140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900" kern="1200" spc="-5">
                <a:solidFill>
                  <a:srgbClr val="898989"/>
                </a:solidFill>
                <a:latin typeface="+mn-lt"/>
                <a:ea typeface="+mn-ea"/>
                <a:cs typeface="+mn-cs"/>
              </a:rPr>
              <a:t>Confidential </a:t>
            </a:r>
            <a:r>
              <a:rPr lang="en-US" sz="900" kern="1200">
                <a:solidFill>
                  <a:srgbClr val="898989"/>
                </a:solidFill>
                <a:latin typeface="+mn-lt"/>
                <a:ea typeface="+mn-ea"/>
                <a:cs typeface="+mn-cs"/>
              </a:rPr>
              <a:t>and </a:t>
            </a:r>
            <a:r>
              <a:rPr lang="en-US" sz="900" kern="1200" spc="-5">
                <a:solidFill>
                  <a:srgbClr val="898989"/>
                </a:solidFill>
                <a:latin typeface="+mn-lt"/>
                <a:ea typeface="+mn-ea"/>
                <a:cs typeface="+mn-cs"/>
              </a:rPr>
              <a:t>Proprietary Content </a:t>
            </a:r>
            <a:r>
              <a:rPr lang="en-US" sz="900" kern="1200">
                <a:solidFill>
                  <a:srgbClr val="898989"/>
                </a:solidFill>
                <a:latin typeface="+mn-lt"/>
                <a:ea typeface="+mn-ea"/>
                <a:cs typeface="+mn-cs"/>
              </a:rPr>
              <a:t>– </a:t>
            </a:r>
            <a:r>
              <a:rPr lang="en-US" sz="900" kern="1200" spc="-5">
                <a:solidFill>
                  <a:srgbClr val="898989"/>
                </a:solidFill>
                <a:latin typeface="+mn-lt"/>
                <a:ea typeface="+mn-ea"/>
                <a:cs typeface="+mn-cs"/>
              </a:rPr>
              <a:t>Not for </a:t>
            </a:r>
            <a:r>
              <a:rPr lang="en-US" sz="900" kern="1200">
                <a:solidFill>
                  <a:srgbClr val="898989"/>
                </a:solidFill>
                <a:latin typeface="+mn-lt"/>
                <a:ea typeface="+mn-ea"/>
                <a:cs typeface="+mn-cs"/>
              </a:rPr>
              <a:t>Public</a:t>
            </a:r>
            <a:r>
              <a:rPr lang="en-US" sz="900" kern="1200" spc="-40">
                <a:solidFill>
                  <a:srgbClr val="898989"/>
                </a:solidFill>
                <a:latin typeface="+mn-lt"/>
                <a:ea typeface="+mn-ea"/>
                <a:cs typeface="+mn-cs"/>
              </a:rPr>
              <a:t> </a:t>
            </a:r>
            <a:r>
              <a:rPr lang="en-US" sz="900" kern="1200" spc="-5">
                <a:solidFill>
                  <a:srgbClr val="898989"/>
                </a:solidFill>
                <a:latin typeface="+mn-lt"/>
                <a:ea typeface="+mn-ea"/>
                <a:cs typeface="+mn-cs"/>
              </a:rPr>
              <a:t>Distribution</a:t>
            </a:r>
            <a:endParaRPr lang="en-US" sz="900" kern="1200" spc="-4">
              <a:solidFill>
                <a:srgbClr val="898989"/>
              </a:solidFill>
              <a:latin typeface="+mn-lt"/>
              <a:ea typeface="+mn-ea"/>
              <a:cs typeface="+mn-cs"/>
            </a:endParaRPr>
          </a:p>
        </p:txBody>
      </p:sp>
      <p:sp>
        <p:nvSpPr>
          <p:cNvPr id="4" name="object 4"/>
          <p:cNvSpPr txBox="1">
            <a:spLocks noGrp="1"/>
          </p:cNvSpPr>
          <p:nvPr>
            <p:ph type="dt" sz="half" idx="6"/>
          </p:nvPr>
        </p:nvSpPr>
        <p:spPr>
          <a:xfrm>
            <a:off x="5665603" y="6223702"/>
            <a:ext cx="2331049" cy="3140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900">
                <a:solidFill>
                  <a:srgbClr val="898989"/>
                </a:solidFill>
                <a:latin typeface="+mn-lt"/>
                <a:cs typeface="+mn-cs"/>
              </a:rPr>
              <a:t>M</a:t>
            </a:r>
            <a:r>
              <a:rPr lang="en-US" sz="900" spc="-5">
                <a:solidFill>
                  <a:srgbClr val="898989"/>
                </a:solidFill>
                <a:latin typeface="+mn-lt"/>
                <a:cs typeface="+mn-cs"/>
              </a:rPr>
              <a:t>a</a:t>
            </a:r>
            <a:r>
              <a:rPr lang="en-US" sz="900">
                <a:solidFill>
                  <a:srgbClr val="898989"/>
                </a:solidFill>
                <a:latin typeface="+mn-lt"/>
                <a:cs typeface="+mn-cs"/>
              </a:rPr>
              <a:t>rc</a:t>
            </a:r>
            <a:r>
              <a:rPr lang="en-US" sz="900" spc="-10">
                <a:solidFill>
                  <a:srgbClr val="898989"/>
                </a:solidFill>
                <a:latin typeface="+mn-lt"/>
                <a:cs typeface="+mn-cs"/>
              </a:rPr>
              <a:t>h</a:t>
            </a:r>
            <a:r>
              <a:rPr lang="en-US" sz="900">
                <a:solidFill>
                  <a:srgbClr val="898989"/>
                </a:solidFill>
                <a:latin typeface="+mn-lt"/>
                <a:cs typeface="+mn-cs"/>
              </a:rPr>
              <a:t>2020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7705" y="1271397"/>
            <a:ext cx="7967198" cy="564096"/>
          </a:xfrm>
          <a:prstGeom prst="rect">
            <a:avLst/>
          </a:prstGeom>
        </p:spPr>
        <p:txBody>
          <a:bodyPr vert="horz" wrap="square" lIns="0" tIns="10001" rIns="0" bIns="0" rtlCol="0" anchor="ctr">
            <a:spAutoFit/>
          </a:bodyPr>
          <a:lstStyle/>
          <a:p>
            <a:pPr marL="9525">
              <a:spcBef>
                <a:spcPts val="79"/>
              </a:spcBef>
            </a:pPr>
            <a:r>
              <a:rPr sz="4000" spc="-23" dirty="0"/>
              <a:t>How </a:t>
            </a:r>
            <a:r>
              <a:rPr sz="4000" spc="-8" dirty="0"/>
              <a:t>is </a:t>
            </a:r>
            <a:r>
              <a:rPr sz="4000" spc="-15" dirty="0"/>
              <a:t>the </a:t>
            </a:r>
            <a:r>
              <a:rPr sz="4000" spc="-30" dirty="0"/>
              <a:t>study </a:t>
            </a:r>
            <a:r>
              <a:rPr sz="4000" spc="-19" dirty="0"/>
              <a:t>drug</a:t>
            </a:r>
            <a:r>
              <a:rPr sz="4000" spc="-278" dirty="0"/>
              <a:t> </a:t>
            </a:r>
            <a:r>
              <a:rPr sz="4000" spc="-34" dirty="0"/>
              <a:t>administered?</a:t>
            </a:r>
            <a:endParaRPr sz="4000" dirty="0"/>
          </a:p>
        </p:txBody>
      </p:sp>
      <p:sp>
        <p:nvSpPr>
          <p:cNvPr id="3" name="object 3"/>
          <p:cNvSpPr txBox="1"/>
          <p:nvPr/>
        </p:nvSpPr>
        <p:spPr>
          <a:xfrm>
            <a:off x="687705" y="2061800"/>
            <a:ext cx="7588091" cy="2081019"/>
          </a:xfrm>
          <a:prstGeom prst="rect">
            <a:avLst/>
          </a:prstGeom>
        </p:spPr>
        <p:txBody>
          <a:bodyPr vert="horz" wrap="square" lIns="0" tIns="73343" rIns="0" bIns="0" rtlCol="0">
            <a:spAutoFit/>
          </a:bodyPr>
          <a:lstStyle/>
          <a:p>
            <a:pPr marL="180975" indent="-171450">
              <a:spcBef>
                <a:spcPts val="578"/>
              </a:spcBef>
              <a:buFont typeface="Arial"/>
              <a:buChar char="•"/>
              <a:tabLst>
                <a:tab pos="181451" algn="l"/>
              </a:tabLst>
            </a:pPr>
            <a:r>
              <a:rPr sz="3200" spc="-8" dirty="0">
                <a:latin typeface="Calibri"/>
                <a:cs typeface="Calibri"/>
              </a:rPr>
              <a:t>The </a:t>
            </a:r>
            <a:r>
              <a:rPr sz="3200" spc="-11" dirty="0">
                <a:latin typeface="Calibri"/>
                <a:cs typeface="Calibri"/>
              </a:rPr>
              <a:t>study </a:t>
            </a:r>
            <a:r>
              <a:rPr sz="3200" spc="-8" dirty="0">
                <a:latin typeface="Calibri"/>
                <a:cs typeface="Calibri"/>
              </a:rPr>
              <a:t>drug </a:t>
            </a:r>
            <a:r>
              <a:rPr sz="3200" spc="-4" dirty="0">
                <a:latin typeface="Calibri"/>
                <a:cs typeface="Calibri"/>
              </a:rPr>
              <a:t>will be </a:t>
            </a:r>
            <a:r>
              <a:rPr sz="3200" spc="-11" dirty="0">
                <a:latin typeface="Calibri"/>
                <a:cs typeface="Calibri"/>
              </a:rPr>
              <a:t>provided at your study</a:t>
            </a:r>
            <a:r>
              <a:rPr sz="3200" spc="150" dirty="0">
                <a:latin typeface="Calibri"/>
                <a:cs typeface="Calibri"/>
              </a:rPr>
              <a:t> </a:t>
            </a:r>
            <a:r>
              <a:rPr sz="3200" spc="-11" dirty="0">
                <a:latin typeface="Calibri"/>
                <a:cs typeface="Calibri"/>
              </a:rPr>
              <a:t>site.</a:t>
            </a:r>
            <a:endParaRPr sz="3200" dirty="0">
              <a:latin typeface="Calibri"/>
              <a:cs typeface="Calibri"/>
            </a:endParaRPr>
          </a:p>
          <a:p>
            <a:pPr marL="180975" marR="3810" indent="-171450">
              <a:lnSpc>
                <a:spcPts val="2265"/>
              </a:lnSpc>
              <a:spcBef>
                <a:spcPts val="791"/>
              </a:spcBef>
              <a:buFont typeface="Arial"/>
              <a:buChar char="•"/>
              <a:tabLst>
                <a:tab pos="181451" algn="l"/>
              </a:tabLst>
            </a:pPr>
            <a:r>
              <a:rPr sz="3200" spc="-11" dirty="0">
                <a:latin typeface="Calibri"/>
                <a:cs typeface="Calibri"/>
              </a:rPr>
              <a:t>Participants </a:t>
            </a:r>
            <a:r>
              <a:rPr sz="3200" spc="-4" dirty="0">
                <a:latin typeface="Calibri"/>
                <a:cs typeface="Calibri"/>
              </a:rPr>
              <a:t>will </a:t>
            </a:r>
            <a:r>
              <a:rPr sz="3200" spc="-26" dirty="0">
                <a:latin typeface="Calibri"/>
                <a:cs typeface="Calibri"/>
              </a:rPr>
              <a:t>take </a:t>
            </a:r>
            <a:r>
              <a:rPr sz="3200" spc="-8" dirty="0">
                <a:latin typeface="Calibri"/>
                <a:cs typeface="Calibri"/>
              </a:rPr>
              <a:t>the </a:t>
            </a:r>
            <a:r>
              <a:rPr sz="3200" spc="-11" dirty="0">
                <a:latin typeface="Calibri"/>
                <a:cs typeface="Calibri"/>
              </a:rPr>
              <a:t>study </a:t>
            </a:r>
            <a:r>
              <a:rPr sz="3200" spc="-8" dirty="0">
                <a:latin typeface="Calibri"/>
                <a:cs typeface="Calibri"/>
              </a:rPr>
              <a:t>drug </a:t>
            </a:r>
            <a:r>
              <a:rPr sz="3200" spc="-11" dirty="0">
                <a:latin typeface="Calibri"/>
                <a:cs typeface="Calibri"/>
              </a:rPr>
              <a:t>at </a:t>
            </a:r>
            <a:r>
              <a:rPr sz="3200" spc="-8" dirty="0">
                <a:latin typeface="Calibri"/>
                <a:cs typeface="Calibri"/>
              </a:rPr>
              <a:t>home, </a:t>
            </a:r>
            <a:r>
              <a:rPr sz="3200" spc="-4" dirty="0">
                <a:latin typeface="Calibri"/>
                <a:cs typeface="Calibri"/>
              </a:rPr>
              <a:t>or on their </a:t>
            </a:r>
            <a:r>
              <a:rPr sz="3200" spc="-8" dirty="0">
                <a:latin typeface="Calibri"/>
                <a:cs typeface="Calibri"/>
              </a:rPr>
              <a:t>own </a:t>
            </a:r>
            <a:r>
              <a:rPr sz="3200" spc="-4" dirty="0">
                <a:latin typeface="Calibri"/>
                <a:cs typeface="Calibri"/>
              </a:rPr>
              <a:t>(in the  </a:t>
            </a:r>
            <a:r>
              <a:rPr sz="3200" spc="-8" dirty="0">
                <a:latin typeface="Calibri"/>
                <a:cs typeface="Calibri"/>
              </a:rPr>
              <a:t>presence </a:t>
            </a:r>
            <a:r>
              <a:rPr sz="3200" spc="-4" dirty="0">
                <a:latin typeface="Calibri"/>
                <a:cs typeface="Calibri"/>
              </a:rPr>
              <a:t>of a </a:t>
            </a:r>
            <a:r>
              <a:rPr sz="3200" spc="-30" dirty="0">
                <a:latin typeface="Calibri"/>
                <a:cs typeface="Calibri"/>
              </a:rPr>
              <a:t>caregiver, </a:t>
            </a:r>
            <a:r>
              <a:rPr sz="3200" spc="-4" dirty="0">
                <a:latin typeface="Calibri"/>
                <a:cs typeface="Calibri"/>
              </a:rPr>
              <a:t>if </a:t>
            </a:r>
            <a:r>
              <a:rPr sz="3200" spc="-8" dirty="0">
                <a:latin typeface="Calibri"/>
                <a:cs typeface="Calibri"/>
              </a:rPr>
              <a:t>applicable) once</a:t>
            </a:r>
            <a:r>
              <a:rPr sz="3200" spc="83" dirty="0">
                <a:latin typeface="Calibri"/>
                <a:cs typeface="Calibri"/>
              </a:rPr>
              <a:t> </a:t>
            </a:r>
            <a:r>
              <a:rPr sz="3200" spc="-30" dirty="0">
                <a:latin typeface="Calibri"/>
                <a:cs typeface="Calibri"/>
              </a:rPr>
              <a:t>daily.</a:t>
            </a:r>
            <a:endParaRPr sz="3200" dirty="0">
              <a:latin typeface="Calibri"/>
              <a:cs typeface="Calibri"/>
            </a:endParaRPr>
          </a:p>
        </p:txBody>
      </p:sp>
      <p:sp>
        <p:nvSpPr>
          <p:cNvPr id="4" name="object 4"/>
          <p:cNvSpPr/>
          <p:nvPr/>
        </p:nvSpPr>
        <p:spPr>
          <a:xfrm>
            <a:off x="1870827" y="4754454"/>
            <a:ext cx="1866518" cy="1050417"/>
          </a:xfrm>
          <a:prstGeom prst="rect">
            <a:avLst/>
          </a:prstGeom>
          <a:blipFill>
            <a:blip r:embed="rId2" cstate="print"/>
            <a:stretch>
              <a:fillRect/>
            </a:stretch>
          </a:blipFill>
        </p:spPr>
        <p:txBody>
          <a:bodyPr wrap="square" lIns="0" tIns="0" rIns="0" bIns="0" rtlCol="0"/>
          <a:lstStyle/>
          <a:p>
            <a:endParaRPr sz="1350"/>
          </a:p>
        </p:txBody>
      </p:sp>
      <p:sp>
        <p:nvSpPr>
          <p:cNvPr id="5" name="object 5"/>
          <p:cNvSpPr/>
          <p:nvPr/>
        </p:nvSpPr>
        <p:spPr>
          <a:xfrm>
            <a:off x="5406657" y="4271946"/>
            <a:ext cx="1815650" cy="1879148"/>
          </a:xfrm>
          <a:prstGeom prst="rect">
            <a:avLst/>
          </a:prstGeom>
          <a:blipFill>
            <a:blip r:embed="rId3" cstate="print"/>
            <a:stretch>
              <a:fillRect/>
            </a:stretch>
          </a:blipFill>
        </p:spPr>
        <p:txBody>
          <a:bodyPr wrap="square" lIns="0" tIns="0" rIns="0" bIns="0" rtlCol="0"/>
          <a:lstStyle/>
          <a:p>
            <a:endParaRPr sz="1350"/>
          </a:p>
        </p:txBody>
      </p:sp>
      <p:sp>
        <p:nvSpPr>
          <p:cNvPr id="6" name="object 6"/>
          <p:cNvSpPr txBox="1">
            <a:spLocks noGrp="1"/>
          </p:cNvSpPr>
          <p:nvPr>
            <p:ph type="dt" sz="half" idx="6"/>
          </p:nvPr>
        </p:nvSpPr>
        <p:spPr>
          <a:xfrm>
            <a:off x="725221" y="6640475"/>
            <a:ext cx="681355" cy="153888"/>
          </a:xfrm>
          <a:prstGeom prst="rect">
            <a:avLst/>
          </a:prstGeom>
        </p:spPr>
        <p:txBody>
          <a:bodyPr vert="horz" wrap="square" lIns="0" tIns="0" rIns="0" bIns="0" rtlCol="0">
            <a:sp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63"/>
              </a:lnSpc>
            </a:pPr>
            <a:r>
              <a:rPr lang="en-US"/>
              <a:t>M</a:t>
            </a:r>
            <a:r>
              <a:rPr lang="en-US" spc="-5"/>
              <a:t>a</a:t>
            </a:r>
            <a:r>
              <a:rPr lang="en-US"/>
              <a:t>rc</a:t>
            </a:r>
            <a:r>
              <a:rPr lang="en-US" spc="-10"/>
              <a:t>h</a:t>
            </a:r>
            <a:r>
              <a:rPr lang="en-US"/>
              <a:t>2020</a:t>
            </a:r>
            <a:endParaRPr dirty="0"/>
          </a:p>
        </p:txBody>
      </p:sp>
      <p:sp>
        <p:nvSpPr>
          <p:cNvPr id="7" name="object 7"/>
          <p:cNvSpPr txBox="1">
            <a:spLocks noGrp="1"/>
          </p:cNvSpPr>
          <p:nvPr>
            <p:ph type="ftr" sz="quarter" idx="5"/>
          </p:nvPr>
        </p:nvSpPr>
        <p:spPr>
          <a:xfrm>
            <a:off x="4123691" y="6659449"/>
            <a:ext cx="3698240" cy="153888"/>
          </a:xfrm>
          <a:prstGeom prst="rect">
            <a:avLst/>
          </a:prstGeom>
        </p:spPr>
        <p:txBody>
          <a:bodyPr vert="horz" wrap="square" lIns="0" tIns="0" rIns="0" bIns="0" rtlCol="0">
            <a:sp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63"/>
              </a:lnSpc>
            </a:pPr>
            <a:r>
              <a:rPr lang="en-US" spc="-5"/>
              <a:t>Confidential </a:t>
            </a:r>
            <a:r>
              <a:rPr lang="en-US"/>
              <a:t>and </a:t>
            </a:r>
            <a:r>
              <a:rPr lang="en-US" spc="-5"/>
              <a:t>Proprietary Content </a:t>
            </a:r>
            <a:r>
              <a:rPr lang="en-US"/>
              <a:t>– </a:t>
            </a:r>
            <a:r>
              <a:rPr lang="en-US" spc="-5"/>
              <a:t>Not for </a:t>
            </a:r>
            <a:r>
              <a:rPr lang="en-US"/>
              <a:t>Public</a:t>
            </a:r>
            <a:r>
              <a:rPr lang="en-US" spc="-40"/>
              <a:t> </a:t>
            </a:r>
            <a:r>
              <a:rPr lang="en-US" spc="-5"/>
              <a:t>Distribution</a:t>
            </a:r>
            <a:endParaRPr spc="-4" dirty="0"/>
          </a:p>
        </p:txBody>
      </p:sp>
      <p:pic>
        <p:nvPicPr>
          <p:cNvPr id="8" name="Picture 7">
            <a:extLst>
              <a:ext uri="{FF2B5EF4-FFF2-40B4-BE49-F238E27FC236}">
                <a16:creationId xmlns:a16="http://schemas.microsoft.com/office/drawing/2014/main" id="{9AE885CD-657C-438D-B278-EC081F98139A}"/>
              </a:ext>
            </a:extLst>
          </p:cNvPr>
          <p:cNvPicPr>
            <a:picLocks noChangeAspect="1"/>
          </p:cNvPicPr>
          <p:nvPr/>
        </p:nvPicPr>
        <p:blipFill>
          <a:blip r:embed="rId4"/>
          <a:stretch>
            <a:fillRect/>
          </a:stretch>
        </p:blipFill>
        <p:spPr>
          <a:xfrm>
            <a:off x="4773223" y="299039"/>
            <a:ext cx="3906791" cy="97235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2893" y="939193"/>
            <a:ext cx="4444942" cy="2761236"/>
          </a:xfrm>
          <a:prstGeom prst="rect">
            <a:avLst/>
          </a:prstGeom>
          <a:ln w="38100">
            <a:noFill/>
          </a:ln>
        </p:spPr>
        <p:style>
          <a:lnRef idx="2">
            <a:schemeClr val="accent1"/>
          </a:lnRef>
          <a:fillRef idx="1">
            <a:schemeClr val="lt1"/>
          </a:fillRef>
          <a:effectRef idx="0">
            <a:schemeClr val="accent1"/>
          </a:effectRef>
          <a:fontRef idx="minor">
            <a:schemeClr val="dk1"/>
          </a:fontRef>
        </p:style>
        <p:txBody>
          <a:bodyPr vert="horz" wrap="square" lIns="0" tIns="46196" rIns="0" bIns="0" rtlCol="0">
            <a:spAutoFit/>
          </a:bodyPr>
          <a:lstStyle/>
          <a:p>
            <a:pPr marL="9525" marR="3810">
              <a:lnSpc>
                <a:spcPct val="90000"/>
              </a:lnSpc>
              <a:spcBef>
                <a:spcPts val="363"/>
              </a:spcBef>
            </a:pPr>
            <a:r>
              <a:rPr sz="2800" spc="-34" dirty="0">
                <a:latin typeface="Calibri"/>
                <a:cs typeface="Calibri"/>
              </a:rPr>
              <a:t>At </a:t>
            </a:r>
            <a:r>
              <a:rPr sz="2800" dirty="0">
                <a:latin typeface="Calibri"/>
                <a:cs typeface="Calibri"/>
              </a:rPr>
              <a:t>the </a:t>
            </a:r>
            <a:r>
              <a:rPr sz="2800" spc="-4" dirty="0">
                <a:latin typeface="Calibri"/>
                <a:cs typeface="Calibri"/>
              </a:rPr>
              <a:t>conclusion of the trial,  </a:t>
            </a:r>
            <a:r>
              <a:rPr sz="2800" dirty="0">
                <a:latin typeface="Calibri"/>
                <a:cs typeface="Calibri"/>
              </a:rPr>
              <a:t>the </a:t>
            </a:r>
            <a:r>
              <a:rPr sz="2800" spc="-8" dirty="0">
                <a:latin typeface="Calibri"/>
                <a:cs typeface="Calibri"/>
              </a:rPr>
              <a:t>study team </a:t>
            </a:r>
            <a:r>
              <a:rPr sz="2800" dirty="0">
                <a:latin typeface="Calibri"/>
                <a:cs typeface="Calibri"/>
              </a:rPr>
              <a:t>will </a:t>
            </a:r>
            <a:r>
              <a:rPr sz="2800" spc="-11" dirty="0">
                <a:latin typeface="Calibri"/>
                <a:cs typeface="Calibri"/>
              </a:rPr>
              <a:t>analyze </a:t>
            </a:r>
            <a:r>
              <a:rPr sz="2800" dirty="0">
                <a:latin typeface="Calibri"/>
                <a:cs typeface="Calibri"/>
              </a:rPr>
              <a:t>the  </a:t>
            </a:r>
            <a:r>
              <a:rPr sz="2800" spc="-15" dirty="0">
                <a:latin typeface="Calibri"/>
                <a:cs typeface="Calibri"/>
              </a:rPr>
              <a:t>data </a:t>
            </a:r>
            <a:r>
              <a:rPr sz="2800" dirty="0">
                <a:latin typeface="Calibri"/>
                <a:cs typeface="Calibri"/>
              </a:rPr>
              <a:t>and </a:t>
            </a:r>
            <a:r>
              <a:rPr sz="2800" spc="-8" dirty="0">
                <a:latin typeface="Calibri"/>
                <a:cs typeface="Calibri"/>
              </a:rPr>
              <a:t>determine </a:t>
            </a:r>
            <a:r>
              <a:rPr sz="2800" dirty="0">
                <a:latin typeface="Calibri"/>
                <a:cs typeface="Calibri"/>
              </a:rPr>
              <a:t>if  </a:t>
            </a:r>
            <a:r>
              <a:rPr sz="2800" spc="-4" dirty="0">
                <a:latin typeface="Calibri"/>
                <a:cs typeface="Calibri"/>
              </a:rPr>
              <a:t>valbenazine </a:t>
            </a:r>
            <a:r>
              <a:rPr sz="2800" dirty="0">
                <a:latin typeface="Calibri"/>
                <a:cs typeface="Calibri"/>
              </a:rPr>
              <a:t>is </a:t>
            </a:r>
            <a:r>
              <a:rPr sz="2800" spc="-19" dirty="0">
                <a:latin typeface="Calibri"/>
                <a:cs typeface="Calibri"/>
              </a:rPr>
              <a:t>safe, </a:t>
            </a:r>
            <a:r>
              <a:rPr sz="2800" spc="-4" dirty="0">
                <a:latin typeface="Calibri"/>
                <a:cs typeface="Calibri"/>
              </a:rPr>
              <a:t>well  </a:t>
            </a:r>
            <a:r>
              <a:rPr sz="2800" spc="-19" dirty="0">
                <a:latin typeface="Calibri"/>
                <a:cs typeface="Calibri"/>
              </a:rPr>
              <a:t>tolerated </a:t>
            </a:r>
            <a:r>
              <a:rPr sz="2800" dirty="0">
                <a:latin typeface="Calibri"/>
                <a:cs typeface="Calibri"/>
              </a:rPr>
              <a:t>and </a:t>
            </a:r>
            <a:r>
              <a:rPr sz="2800" spc="-19" dirty="0">
                <a:latin typeface="Calibri"/>
                <a:cs typeface="Calibri"/>
              </a:rPr>
              <a:t>effective </a:t>
            </a:r>
            <a:r>
              <a:rPr sz="2800" dirty="0">
                <a:latin typeface="Calibri"/>
                <a:cs typeface="Calibri"/>
              </a:rPr>
              <a:t>in  </a:t>
            </a:r>
            <a:r>
              <a:rPr sz="2800" spc="-8" dirty="0">
                <a:latin typeface="Calibri"/>
                <a:cs typeface="Calibri"/>
              </a:rPr>
              <a:t>treating </a:t>
            </a:r>
            <a:r>
              <a:rPr sz="2800" spc="-4" dirty="0">
                <a:latin typeface="Calibri"/>
                <a:cs typeface="Calibri"/>
              </a:rPr>
              <a:t>chorea </a:t>
            </a:r>
            <a:r>
              <a:rPr sz="2800" dirty="0">
                <a:latin typeface="Calibri"/>
                <a:cs typeface="Calibri"/>
              </a:rPr>
              <a:t>in individuals  with</a:t>
            </a:r>
            <a:r>
              <a:rPr sz="2800" spc="4" dirty="0">
                <a:latin typeface="Calibri"/>
                <a:cs typeface="Calibri"/>
              </a:rPr>
              <a:t> </a:t>
            </a:r>
            <a:r>
              <a:rPr sz="2800" spc="-23" dirty="0">
                <a:latin typeface="Calibri"/>
                <a:cs typeface="Calibri"/>
              </a:rPr>
              <a:t>HD.</a:t>
            </a:r>
            <a:endParaRPr sz="2800" dirty="0">
              <a:latin typeface="Calibri"/>
              <a:cs typeface="Calibri"/>
            </a:endParaRPr>
          </a:p>
        </p:txBody>
      </p:sp>
      <p:sp>
        <p:nvSpPr>
          <p:cNvPr id="3" name="object 3"/>
          <p:cNvSpPr/>
          <p:nvPr/>
        </p:nvSpPr>
        <p:spPr>
          <a:xfrm>
            <a:off x="4572000" y="3429000"/>
            <a:ext cx="3943349" cy="2548890"/>
          </a:xfrm>
          <a:prstGeom prst="rect">
            <a:avLst/>
          </a:prstGeom>
          <a:blipFill>
            <a:blip r:embed="rId2" cstate="print"/>
            <a:stretch>
              <a:fillRect/>
            </a:stretch>
          </a:blipFill>
          <a:ln w="38100">
            <a:solidFill>
              <a:srgbClr val="0070C0"/>
            </a:solidFill>
          </a:ln>
        </p:spPr>
        <p:txBody>
          <a:bodyPr wrap="square" lIns="0" tIns="0" rIns="0" bIns="0" rtlCol="0"/>
          <a:lstStyle/>
          <a:p>
            <a:endParaRPr sz="1350"/>
          </a:p>
        </p:txBody>
      </p:sp>
      <p:sp>
        <p:nvSpPr>
          <p:cNvPr id="4" name="object 4"/>
          <p:cNvSpPr txBox="1">
            <a:spLocks noGrp="1"/>
          </p:cNvSpPr>
          <p:nvPr>
            <p:ph type="dt" sz="half" idx="6"/>
          </p:nvPr>
        </p:nvSpPr>
        <p:spPr>
          <a:xfrm>
            <a:off x="725221" y="6640475"/>
            <a:ext cx="681355" cy="153888"/>
          </a:xfrm>
          <a:prstGeom prst="rect">
            <a:avLst/>
          </a:prstGeom>
        </p:spPr>
        <p:txBody>
          <a:bodyPr vert="horz" wrap="square" lIns="0" tIns="0" rIns="0" bIns="0" rtlCol="0">
            <a:sp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63"/>
              </a:lnSpc>
            </a:pPr>
            <a:r>
              <a:rPr lang="en-US"/>
              <a:t>M</a:t>
            </a:r>
            <a:r>
              <a:rPr lang="en-US" spc="-5"/>
              <a:t>a</a:t>
            </a:r>
            <a:r>
              <a:rPr lang="en-US"/>
              <a:t>rc</a:t>
            </a:r>
            <a:r>
              <a:rPr lang="en-US" spc="-10"/>
              <a:t>h</a:t>
            </a:r>
            <a:r>
              <a:rPr lang="en-US"/>
              <a:t>2020</a:t>
            </a:r>
            <a:endParaRPr dirty="0"/>
          </a:p>
        </p:txBody>
      </p:sp>
      <p:sp>
        <p:nvSpPr>
          <p:cNvPr id="5" name="object 5"/>
          <p:cNvSpPr txBox="1">
            <a:spLocks noGrp="1"/>
          </p:cNvSpPr>
          <p:nvPr>
            <p:ph type="ftr" sz="quarter" idx="5"/>
          </p:nvPr>
        </p:nvSpPr>
        <p:spPr>
          <a:xfrm>
            <a:off x="4123691" y="6659449"/>
            <a:ext cx="3698240" cy="153888"/>
          </a:xfrm>
          <a:prstGeom prst="rect">
            <a:avLst/>
          </a:prstGeom>
        </p:spPr>
        <p:txBody>
          <a:bodyPr vert="horz" wrap="square" lIns="0" tIns="0" rIns="0" bIns="0" rtlCol="0">
            <a:sp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63"/>
              </a:lnSpc>
            </a:pPr>
            <a:r>
              <a:rPr lang="en-US" spc="-5"/>
              <a:t>Confidential </a:t>
            </a:r>
            <a:r>
              <a:rPr lang="en-US"/>
              <a:t>and </a:t>
            </a:r>
            <a:r>
              <a:rPr lang="en-US" spc="-5"/>
              <a:t>Proprietary Content </a:t>
            </a:r>
            <a:r>
              <a:rPr lang="en-US"/>
              <a:t>– </a:t>
            </a:r>
            <a:r>
              <a:rPr lang="en-US" spc="-5"/>
              <a:t>Not for </a:t>
            </a:r>
            <a:r>
              <a:rPr lang="en-US"/>
              <a:t>Public</a:t>
            </a:r>
            <a:r>
              <a:rPr lang="en-US" spc="-40"/>
              <a:t> </a:t>
            </a:r>
            <a:r>
              <a:rPr lang="en-US" spc="-5"/>
              <a:t>Distribution</a:t>
            </a:r>
            <a:endParaRPr spc="-4" dirty="0"/>
          </a:p>
        </p:txBody>
      </p:sp>
      <p:pic>
        <p:nvPicPr>
          <p:cNvPr id="6" name="Picture 5">
            <a:extLst>
              <a:ext uri="{FF2B5EF4-FFF2-40B4-BE49-F238E27FC236}">
                <a16:creationId xmlns:a16="http://schemas.microsoft.com/office/drawing/2014/main" id="{FFF0270A-90A3-4830-86FB-9395ED0C13A1}"/>
              </a:ext>
            </a:extLst>
          </p:cNvPr>
          <p:cNvPicPr>
            <a:picLocks noChangeAspect="1"/>
          </p:cNvPicPr>
          <p:nvPr/>
        </p:nvPicPr>
        <p:blipFill>
          <a:blip r:embed="rId3"/>
          <a:stretch>
            <a:fillRect/>
          </a:stretch>
        </p:blipFill>
        <p:spPr>
          <a:xfrm>
            <a:off x="4805915" y="44663"/>
            <a:ext cx="4105497" cy="102181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4349" y="486757"/>
            <a:ext cx="7935301" cy="882293"/>
          </a:xfrm>
          <a:prstGeom prst="rect">
            <a:avLst/>
          </a:prstGeom>
        </p:spPr>
        <p:txBody>
          <a:bodyPr vert="horz" wrap="square" lIns="0" tIns="60960" rIns="0" bIns="0" rtlCol="0" anchor="ctr">
            <a:spAutoFit/>
          </a:bodyPr>
          <a:lstStyle/>
          <a:p>
            <a:pPr marL="9525" marR="3810">
              <a:lnSpc>
                <a:spcPts val="3240"/>
              </a:lnSpc>
              <a:spcBef>
                <a:spcPts val="480"/>
              </a:spcBef>
            </a:pPr>
            <a:r>
              <a:rPr sz="3000" b="1" spc="-30" dirty="0"/>
              <a:t>Where </a:t>
            </a:r>
            <a:r>
              <a:rPr sz="3000" b="1" spc="-4" dirty="0"/>
              <a:t>is </a:t>
            </a:r>
            <a:r>
              <a:rPr sz="3000" b="1" spc="-11" dirty="0"/>
              <a:t>this </a:t>
            </a:r>
            <a:r>
              <a:rPr sz="3000" b="1" spc="-26" dirty="0"/>
              <a:t>study taking </a:t>
            </a:r>
            <a:r>
              <a:rPr sz="3000" b="1" spc="-15" dirty="0"/>
              <a:t>place and </a:t>
            </a:r>
            <a:r>
              <a:rPr sz="3000" b="1" spc="-19" dirty="0"/>
              <a:t>how </a:t>
            </a:r>
            <a:r>
              <a:rPr sz="3000" b="1" spc="-11" dirty="0"/>
              <a:t>do </a:t>
            </a:r>
            <a:r>
              <a:rPr sz="3000" b="1" spc="-4" dirty="0"/>
              <a:t>I </a:t>
            </a:r>
            <a:r>
              <a:rPr sz="3000" b="1" spc="-11" dirty="0"/>
              <a:t>find</a:t>
            </a:r>
            <a:r>
              <a:rPr sz="3000" b="1" spc="-480" dirty="0"/>
              <a:t> </a:t>
            </a:r>
            <a:r>
              <a:rPr lang="en-US" sz="3000" b="1" spc="-480" dirty="0"/>
              <a:t> </a:t>
            </a:r>
            <a:r>
              <a:rPr sz="3000" b="1" spc="-4" dirty="0"/>
              <a:t>a  </a:t>
            </a:r>
            <a:r>
              <a:rPr sz="3000" b="1" spc="-26" dirty="0"/>
              <a:t>study</a:t>
            </a:r>
            <a:r>
              <a:rPr sz="3000" b="1" spc="-71" dirty="0"/>
              <a:t> </a:t>
            </a:r>
            <a:r>
              <a:rPr sz="3000" b="1" spc="-19" dirty="0"/>
              <a:t>site?</a:t>
            </a:r>
            <a:endParaRPr sz="3000" b="1" dirty="0"/>
          </a:p>
        </p:txBody>
      </p:sp>
      <p:sp>
        <p:nvSpPr>
          <p:cNvPr id="3" name="object 3"/>
          <p:cNvSpPr txBox="1"/>
          <p:nvPr/>
        </p:nvSpPr>
        <p:spPr>
          <a:xfrm>
            <a:off x="382773" y="1833832"/>
            <a:ext cx="5906688" cy="4376359"/>
          </a:xfrm>
          <a:prstGeom prst="rect">
            <a:avLst/>
          </a:prstGeom>
        </p:spPr>
        <p:txBody>
          <a:bodyPr vert="horz" wrap="square" lIns="0" tIns="49054" rIns="0" bIns="0" rtlCol="0">
            <a:spAutoFit/>
          </a:bodyPr>
          <a:lstStyle/>
          <a:p>
            <a:pPr marR="3810">
              <a:spcAft>
                <a:spcPts val="600"/>
              </a:spcAft>
              <a:buFont typeface="Arial"/>
              <a:buChar char="•"/>
              <a:tabLst>
                <a:tab pos="120491" algn="l"/>
              </a:tabLst>
            </a:pPr>
            <a:r>
              <a:rPr lang="en-US" sz="2400" dirty="0">
                <a:latin typeface="Calibri"/>
                <a:cs typeface="Calibri"/>
              </a:rPr>
              <a:t>Kinect-HD is being conducted at 55 sites in north America </a:t>
            </a:r>
            <a:endParaRPr sz="2400" dirty="0">
              <a:latin typeface="Calibri"/>
              <a:cs typeface="Calibri"/>
            </a:endParaRPr>
          </a:p>
          <a:p>
            <a:pPr marL="120015" indent="-110490">
              <a:lnSpc>
                <a:spcPts val="1583"/>
              </a:lnSpc>
              <a:spcBef>
                <a:spcPts val="446"/>
              </a:spcBef>
              <a:spcAft>
                <a:spcPts val="600"/>
              </a:spcAft>
              <a:buFont typeface="Arial"/>
              <a:buChar char="•"/>
              <a:tabLst>
                <a:tab pos="120491" algn="l"/>
              </a:tabLst>
            </a:pPr>
            <a:r>
              <a:rPr sz="2400" spc="-4" dirty="0">
                <a:latin typeface="Calibri"/>
                <a:cs typeface="Calibri"/>
              </a:rPr>
              <a:t>Visit:</a:t>
            </a:r>
            <a:endParaRPr sz="2400" dirty="0">
              <a:latin typeface="Calibri"/>
              <a:cs typeface="Calibri"/>
            </a:endParaRPr>
          </a:p>
          <a:p>
            <a:pPr marL="462915" lvl="1" indent="-110490">
              <a:lnSpc>
                <a:spcPts val="1564"/>
              </a:lnSpc>
              <a:spcAft>
                <a:spcPts val="600"/>
              </a:spcAft>
              <a:buClr>
                <a:srgbClr val="000000"/>
              </a:buClr>
              <a:buSzPct val="86111"/>
              <a:buFont typeface="Arial"/>
              <a:buChar char="•"/>
              <a:tabLst>
                <a:tab pos="463391" algn="l"/>
              </a:tabLst>
            </a:pPr>
            <a:r>
              <a:rPr sz="2400" u="heavy" spc="-8" dirty="0">
                <a:solidFill>
                  <a:srgbClr val="0562C1"/>
                </a:solidFill>
                <a:uFill>
                  <a:solidFill>
                    <a:srgbClr val="0562C1"/>
                  </a:solidFill>
                </a:uFill>
                <a:latin typeface="Calibri"/>
                <a:cs typeface="Calibri"/>
                <a:hlinkClick r:id="rId2"/>
              </a:rPr>
              <a:t>http://www.KINECT-HD.org/</a:t>
            </a:r>
            <a:endParaRPr sz="2400" dirty="0">
              <a:latin typeface="Calibri"/>
              <a:cs typeface="Calibri"/>
            </a:endParaRPr>
          </a:p>
          <a:p>
            <a:pPr marL="462915" lvl="1" indent="-110490">
              <a:lnSpc>
                <a:spcPts val="1579"/>
              </a:lnSpc>
              <a:spcAft>
                <a:spcPts val="600"/>
              </a:spcAft>
              <a:buClr>
                <a:srgbClr val="000000"/>
              </a:buClr>
              <a:buSzPct val="86111"/>
              <a:buFont typeface="Arial"/>
              <a:buChar char="•"/>
              <a:tabLst>
                <a:tab pos="463391" algn="l"/>
              </a:tabLst>
            </a:pPr>
            <a:r>
              <a:rPr sz="2400" u="heavy" spc="-11" dirty="0">
                <a:solidFill>
                  <a:srgbClr val="0562C1"/>
                </a:solidFill>
                <a:uFill>
                  <a:solidFill>
                    <a:srgbClr val="0562C1"/>
                  </a:solidFill>
                </a:uFill>
                <a:latin typeface="Calibri"/>
                <a:cs typeface="Calibri"/>
                <a:hlinkClick r:id="rId3"/>
              </a:rPr>
              <a:t>http://www.hdtrialfinder.org/</a:t>
            </a:r>
            <a:endParaRPr sz="2400" dirty="0">
              <a:latin typeface="Calibri"/>
              <a:cs typeface="Calibri"/>
            </a:endParaRPr>
          </a:p>
          <a:p>
            <a:pPr marL="462915" lvl="1" indent="-110490">
              <a:lnSpc>
                <a:spcPts val="1598"/>
              </a:lnSpc>
              <a:spcAft>
                <a:spcPts val="600"/>
              </a:spcAft>
              <a:buClr>
                <a:srgbClr val="000000"/>
              </a:buClr>
              <a:buSzPct val="86111"/>
              <a:buFont typeface="Arial"/>
              <a:buChar char="•"/>
              <a:tabLst>
                <a:tab pos="463391" algn="l"/>
              </a:tabLst>
            </a:pPr>
            <a:r>
              <a:rPr sz="2400" u="heavy" spc="-4" dirty="0">
                <a:solidFill>
                  <a:srgbClr val="0562C1"/>
                </a:solidFill>
                <a:uFill>
                  <a:solidFill>
                    <a:srgbClr val="0562C1"/>
                  </a:solidFill>
                </a:uFill>
                <a:latin typeface="Calibri"/>
                <a:cs typeface="Calibri"/>
              </a:rPr>
              <a:t>https://clinicaltrials.gov/</a:t>
            </a:r>
            <a:endParaRPr sz="2400" dirty="0">
              <a:latin typeface="Calibri"/>
              <a:cs typeface="Calibri"/>
            </a:endParaRPr>
          </a:p>
          <a:p>
            <a:pPr marL="120015" indent="-110490">
              <a:spcBef>
                <a:spcPts val="307"/>
              </a:spcBef>
              <a:buFont typeface="Arial"/>
              <a:buChar char="•"/>
              <a:tabLst>
                <a:tab pos="120491" algn="l"/>
              </a:tabLst>
            </a:pPr>
            <a:r>
              <a:rPr sz="2400" spc="-4" dirty="0">
                <a:latin typeface="Calibri"/>
                <a:cs typeface="Calibri"/>
              </a:rPr>
              <a:t>Or </a:t>
            </a:r>
            <a:r>
              <a:rPr sz="2400" dirty="0">
                <a:latin typeface="Calibri"/>
                <a:cs typeface="Calibri"/>
              </a:rPr>
              <a:t>call the </a:t>
            </a:r>
            <a:r>
              <a:rPr sz="2400" spc="-4" dirty="0">
                <a:latin typeface="Calibri"/>
                <a:cs typeface="Calibri"/>
              </a:rPr>
              <a:t>HSG </a:t>
            </a:r>
            <a:r>
              <a:rPr sz="2400" dirty="0">
                <a:latin typeface="Calibri"/>
                <a:cs typeface="Calibri"/>
              </a:rPr>
              <a:t>- </a:t>
            </a:r>
            <a:r>
              <a:rPr sz="2400" spc="-49" dirty="0">
                <a:latin typeface="Calibri"/>
                <a:cs typeface="Calibri"/>
              </a:rPr>
              <a:t>Toll </a:t>
            </a:r>
            <a:r>
              <a:rPr sz="2400" spc="-4" dirty="0">
                <a:latin typeface="Calibri"/>
                <a:cs typeface="Calibri"/>
              </a:rPr>
              <a:t>Free</a:t>
            </a:r>
            <a:r>
              <a:rPr sz="2400" spc="60" dirty="0">
                <a:latin typeface="Calibri"/>
                <a:cs typeface="Calibri"/>
              </a:rPr>
              <a:t> </a:t>
            </a:r>
            <a:r>
              <a:rPr sz="2400" dirty="0">
                <a:latin typeface="Calibri"/>
                <a:cs typeface="Calibri"/>
              </a:rPr>
              <a:t>800-487-7671</a:t>
            </a:r>
          </a:p>
          <a:p>
            <a:pPr marL="120015" indent="-110490">
              <a:spcBef>
                <a:spcPts val="248"/>
              </a:spcBef>
              <a:buFont typeface="Arial"/>
              <a:buChar char="•"/>
              <a:tabLst>
                <a:tab pos="120491" algn="l"/>
              </a:tabLst>
            </a:pPr>
            <a:r>
              <a:rPr sz="2400" spc="-4" dirty="0">
                <a:latin typeface="Calibri"/>
                <a:cs typeface="Calibri"/>
              </a:rPr>
              <a:t>Email</a:t>
            </a:r>
            <a:r>
              <a:rPr sz="2400" spc="-8" dirty="0">
                <a:latin typeface="Calibri"/>
                <a:cs typeface="Calibri"/>
              </a:rPr>
              <a:t> </a:t>
            </a:r>
            <a:r>
              <a:rPr sz="2400" dirty="0">
                <a:latin typeface="Calibri"/>
                <a:cs typeface="Calibri"/>
                <a:hlinkClick r:id="rId3"/>
              </a:rPr>
              <a:t>info@hsglimited.org</a:t>
            </a:r>
            <a:endParaRPr sz="2400" dirty="0">
              <a:latin typeface="Calibri"/>
              <a:cs typeface="Calibri"/>
            </a:endParaRPr>
          </a:p>
          <a:p>
            <a:pPr marL="120015" indent="-110490">
              <a:spcBef>
                <a:spcPts val="248"/>
              </a:spcBef>
              <a:buFont typeface="Arial"/>
              <a:buChar char="•"/>
              <a:tabLst>
                <a:tab pos="120491" algn="l"/>
              </a:tabLst>
            </a:pPr>
            <a:r>
              <a:rPr sz="2400" dirty="0">
                <a:latin typeface="Calibri"/>
                <a:cs typeface="Calibri"/>
              </a:rPr>
              <a:t>UC </a:t>
            </a:r>
            <a:r>
              <a:rPr sz="2400" spc="-4" dirty="0">
                <a:latin typeface="Calibri"/>
                <a:cs typeface="Calibri"/>
                <a:hlinkClick r:id="rId4"/>
              </a:rPr>
              <a:t>Davis</a:t>
            </a:r>
            <a:r>
              <a:rPr sz="2400" spc="-8" dirty="0">
                <a:latin typeface="Calibri"/>
                <a:cs typeface="Calibri"/>
                <a:hlinkClick r:id="rId4"/>
              </a:rPr>
              <a:t> </a:t>
            </a:r>
            <a:r>
              <a:rPr sz="2400" dirty="0">
                <a:latin typeface="Calibri"/>
                <a:cs typeface="Calibri"/>
                <a:hlinkClick r:id="rId4"/>
              </a:rPr>
              <a:t>contact</a:t>
            </a:r>
            <a:endParaRPr sz="2400" dirty="0">
              <a:latin typeface="Calibri"/>
              <a:cs typeface="Calibri"/>
            </a:endParaRPr>
          </a:p>
          <a:p>
            <a:pPr marL="462915" lvl="1" indent="-110490">
              <a:spcBef>
                <a:spcPts val="248"/>
              </a:spcBef>
              <a:buSzPct val="86111"/>
              <a:buFont typeface="Arial"/>
              <a:buChar char="•"/>
              <a:tabLst>
                <a:tab pos="463391" algn="l"/>
              </a:tabLst>
            </a:pPr>
            <a:r>
              <a:rPr sz="2400" dirty="0">
                <a:latin typeface="Calibri"/>
                <a:cs typeface="Calibri"/>
              </a:rPr>
              <a:t>Becky </a:t>
            </a:r>
            <a:r>
              <a:rPr sz="2400" spc="-4" dirty="0">
                <a:latin typeface="Calibri"/>
                <a:cs typeface="Calibri"/>
              </a:rPr>
              <a:t>Craig, Clinical </a:t>
            </a:r>
            <a:r>
              <a:rPr sz="2400" dirty="0">
                <a:latin typeface="Calibri"/>
                <a:cs typeface="Calibri"/>
              </a:rPr>
              <a:t>Research</a:t>
            </a:r>
            <a:r>
              <a:rPr sz="2400" spc="-11" dirty="0">
                <a:latin typeface="Calibri"/>
                <a:cs typeface="Calibri"/>
              </a:rPr>
              <a:t> </a:t>
            </a:r>
            <a:r>
              <a:rPr sz="2400" spc="-4" dirty="0">
                <a:latin typeface="Calibri"/>
                <a:cs typeface="Calibri"/>
              </a:rPr>
              <a:t>Coordinator</a:t>
            </a:r>
            <a:endParaRPr sz="2400" dirty="0">
              <a:latin typeface="Calibri"/>
              <a:cs typeface="Calibri"/>
            </a:endParaRPr>
          </a:p>
          <a:p>
            <a:pPr marL="462915" lvl="1" indent="-110490">
              <a:buSzPct val="86111"/>
              <a:buFont typeface="Arial"/>
              <a:buChar char="•"/>
              <a:tabLst>
                <a:tab pos="463391" algn="l"/>
              </a:tabLst>
            </a:pPr>
            <a:r>
              <a:rPr sz="2400" dirty="0">
                <a:latin typeface="Calibri"/>
                <a:cs typeface="Calibri"/>
              </a:rPr>
              <a:t>Phone:</a:t>
            </a:r>
            <a:r>
              <a:rPr sz="2400" spc="-4" dirty="0">
                <a:latin typeface="Calibri"/>
                <a:cs typeface="Calibri"/>
              </a:rPr>
              <a:t> </a:t>
            </a:r>
            <a:r>
              <a:rPr sz="2400" dirty="0">
                <a:latin typeface="Calibri"/>
                <a:cs typeface="Calibri"/>
              </a:rPr>
              <a:t>916-734-3541</a:t>
            </a:r>
          </a:p>
          <a:p>
            <a:pPr marL="462915" lvl="1" indent="-110490">
              <a:buSzPct val="86111"/>
              <a:buFont typeface="Arial"/>
              <a:buChar char="•"/>
              <a:tabLst>
                <a:tab pos="463391" algn="l"/>
              </a:tabLst>
            </a:pPr>
            <a:r>
              <a:rPr sz="2400" spc="-4" dirty="0">
                <a:latin typeface="Calibri"/>
                <a:cs typeface="Calibri"/>
              </a:rPr>
              <a:t>Email:</a:t>
            </a:r>
            <a:r>
              <a:rPr sz="2400" spc="-8" dirty="0">
                <a:latin typeface="Calibri"/>
                <a:cs typeface="Calibri"/>
              </a:rPr>
              <a:t> </a:t>
            </a:r>
            <a:r>
              <a:rPr sz="2400" dirty="0">
                <a:latin typeface="Calibri"/>
                <a:cs typeface="Calibri"/>
                <a:hlinkClick r:id="rId5"/>
              </a:rPr>
              <a:t>rscraig@ucdavis.edu</a:t>
            </a:r>
            <a:endParaRPr sz="1350" dirty="0">
              <a:latin typeface="Calibri"/>
              <a:cs typeface="Calibri"/>
            </a:endParaRPr>
          </a:p>
        </p:txBody>
      </p:sp>
      <p:sp>
        <p:nvSpPr>
          <p:cNvPr id="4" name="object 4"/>
          <p:cNvSpPr/>
          <p:nvPr/>
        </p:nvSpPr>
        <p:spPr>
          <a:xfrm>
            <a:off x="6251943" y="1324428"/>
            <a:ext cx="2615609" cy="2891631"/>
          </a:xfrm>
          <a:prstGeom prst="rect">
            <a:avLst/>
          </a:prstGeom>
          <a:blipFill>
            <a:blip r:embed="rId6" cstate="print"/>
            <a:stretch>
              <a:fillRect l="-34812"/>
            </a:stretch>
          </a:blipFill>
        </p:spPr>
        <p:txBody>
          <a:bodyPr wrap="square" lIns="0" tIns="0" rIns="0" bIns="0" rtlCol="0"/>
          <a:lstStyle/>
          <a:p>
            <a:endParaRPr sz="1350"/>
          </a:p>
        </p:txBody>
      </p:sp>
      <p:sp>
        <p:nvSpPr>
          <p:cNvPr id="5" name="object 5"/>
          <p:cNvSpPr txBox="1">
            <a:spLocks noGrp="1"/>
          </p:cNvSpPr>
          <p:nvPr>
            <p:ph type="dt" sz="half" idx="6"/>
          </p:nvPr>
        </p:nvSpPr>
        <p:spPr>
          <a:xfrm>
            <a:off x="725221" y="6640475"/>
            <a:ext cx="681355" cy="153888"/>
          </a:xfrm>
          <a:prstGeom prst="rect">
            <a:avLst/>
          </a:prstGeom>
        </p:spPr>
        <p:txBody>
          <a:bodyPr vert="horz" wrap="square" lIns="0" tIns="0" rIns="0" bIns="0" rtlCol="0">
            <a:sp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63"/>
              </a:lnSpc>
            </a:pPr>
            <a:r>
              <a:rPr lang="en-US"/>
              <a:t>M</a:t>
            </a:r>
            <a:r>
              <a:rPr lang="en-US" spc="-5"/>
              <a:t>a</a:t>
            </a:r>
            <a:r>
              <a:rPr lang="en-US"/>
              <a:t>rc</a:t>
            </a:r>
            <a:r>
              <a:rPr lang="en-US" spc="-10"/>
              <a:t>h</a:t>
            </a:r>
            <a:r>
              <a:rPr lang="en-US"/>
              <a:t>2020</a:t>
            </a:r>
            <a:endParaRPr dirty="0"/>
          </a:p>
        </p:txBody>
      </p:sp>
      <p:sp>
        <p:nvSpPr>
          <p:cNvPr id="6" name="object 6"/>
          <p:cNvSpPr txBox="1">
            <a:spLocks noGrp="1"/>
          </p:cNvSpPr>
          <p:nvPr>
            <p:ph type="ftr" sz="quarter" idx="5"/>
          </p:nvPr>
        </p:nvSpPr>
        <p:spPr>
          <a:xfrm>
            <a:off x="4123691" y="6659449"/>
            <a:ext cx="3698240" cy="153888"/>
          </a:xfrm>
          <a:prstGeom prst="rect">
            <a:avLst/>
          </a:prstGeom>
        </p:spPr>
        <p:txBody>
          <a:bodyPr vert="horz" wrap="square" lIns="0" tIns="0" rIns="0" bIns="0" rtlCol="0">
            <a:spAutoFit/>
          </a:bodyPr>
          <a:lstStyle>
            <a:defPPr>
              <a:defRPr lang="en-US"/>
            </a:defPPr>
            <a:lvl1pPr marL="0" algn="l" defTabSz="914400" rtl="0" eaLnBrk="1" latinLnBrk="0" hangingPunct="1">
              <a:defRPr sz="1100" b="0" i="1" kern="1200">
                <a:solidFill>
                  <a:srgbClr val="BEBEB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63"/>
              </a:lnSpc>
            </a:pPr>
            <a:r>
              <a:rPr lang="en-US" spc="-5"/>
              <a:t>Confidential </a:t>
            </a:r>
            <a:r>
              <a:rPr lang="en-US"/>
              <a:t>and </a:t>
            </a:r>
            <a:r>
              <a:rPr lang="en-US" spc="-5"/>
              <a:t>Proprietary Content </a:t>
            </a:r>
            <a:r>
              <a:rPr lang="en-US"/>
              <a:t>– </a:t>
            </a:r>
            <a:r>
              <a:rPr lang="en-US" spc="-5"/>
              <a:t>Not for </a:t>
            </a:r>
            <a:r>
              <a:rPr lang="en-US"/>
              <a:t>Public</a:t>
            </a:r>
            <a:r>
              <a:rPr lang="en-US" spc="-40"/>
              <a:t> </a:t>
            </a:r>
            <a:r>
              <a:rPr lang="en-US" spc="-5"/>
              <a:t>Distribution</a:t>
            </a:r>
            <a:endParaRPr spc="-4" dirty="0"/>
          </a:p>
        </p:txBody>
      </p:sp>
      <p:pic>
        <p:nvPicPr>
          <p:cNvPr id="7" name="Picture 6">
            <a:extLst>
              <a:ext uri="{FF2B5EF4-FFF2-40B4-BE49-F238E27FC236}">
                <a16:creationId xmlns:a16="http://schemas.microsoft.com/office/drawing/2014/main" id="{562CE5E4-EA88-4465-8083-1F342FF5353E}"/>
              </a:ext>
            </a:extLst>
          </p:cNvPr>
          <p:cNvPicPr>
            <a:picLocks noChangeAspect="1"/>
          </p:cNvPicPr>
          <p:nvPr/>
        </p:nvPicPr>
        <p:blipFill>
          <a:blip r:embed="rId7"/>
          <a:stretch>
            <a:fillRect/>
          </a:stretch>
        </p:blipFill>
        <p:spPr>
          <a:xfrm>
            <a:off x="5687303" y="5533572"/>
            <a:ext cx="2745643" cy="68336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FB2C9EB-F454-444D-A20B-8BB658864D4E}"/>
              </a:ext>
            </a:extLst>
          </p:cNvPr>
          <p:cNvPicPr>
            <a:picLocks noGrp="1" noChangeAspect="1"/>
          </p:cNvPicPr>
          <p:nvPr>
            <p:ph idx="1"/>
          </p:nvPr>
        </p:nvPicPr>
        <p:blipFill>
          <a:blip r:embed="rId3"/>
          <a:stretch>
            <a:fillRect/>
          </a:stretch>
        </p:blipFill>
        <p:spPr>
          <a:xfrm>
            <a:off x="1461213" y="1366849"/>
            <a:ext cx="2604782" cy="2442321"/>
          </a:xfrm>
          <a:prstGeom prst="rect">
            <a:avLst/>
          </a:prstGeom>
        </p:spPr>
      </p:pic>
      <p:sp>
        <p:nvSpPr>
          <p:cNvPr id="8" name="TextBox 7">
            <a:extLst>
              <a:ext uri="{FF2B5EF4-FFF2-40B4-BE49-F238E27FC236}">
                <a16:creationId xmlns:a16="http://schemas.microsoft.com/office/drawing/2014/main" id="{F789A564-C083-4504-9412-1B09F95DF59F}"/>
              </a:ext>
            </a:extLst>
          </p:cNvPr>
          <p:cNvSpPr txBox="1"/>
          <p:nvPr/>
        </p:nvSpPr>
        <p:spPr>
          <a:xfrm>
            <a:off x="4570188" y="1128775"/>
            <a:ext cx="2762075" cy="507831"/>
          </a:xfrm>
          <a:prstGeom prst="rect">
            <a:avLst/>
          </a:prstGeom>
          <a:noFill/>
        </p:spPr>
        <p:txBody>
          <a:bodyPr wrap="square" rtlCol="0">
            <a:spAutoFit/>
          </a:bodyPr>
          <a:lstStyle/>
          <a:p>
            <a:r>
              <a:rPr lang="en-US" sz="2700" b="1" dirty="0">
                <a:solidFill>
                  <a:srgbClr val="0000FF"/>
                </a:solidFill>
              </a:rPr>
              <a:t>Ch</a:t>
            </a:r>
            <a:r>
              <a:rPr lang="en-US" sz="2400" dirty="0"/>
              <a:t>ild to</a:t>
            </a:r>
          </a:p>
        </p:txBody>
      </p:sp>
      <p:sp>
        <p:nvSpPr>
          <p:cNvPr id="9" name="TextBox 8">
            <a:extLst>
              <a:ext uri="{FF2B5EF4-FFF2-40B4-BE49-F238E27FC236}">
                <a16:creationId xmlns:a16="http://schemas.microsoft.com/office/drawing/2014/main" id="{2802AC36-9005-4B35-BECB-CDDA3B0D8617}"/>
              </a:ext>
            </a:extLst>
          </p:cNvPr>
          <p:cNvSpPr txBox="1"/>
          <p:nvPr/>
        </p:nvSpPr>
        <p:spPr>
          <a:xfrm>
            <a:off x="4570187" y="1487330"/>
            <a:ext cx="2762075" cy="507831"/>
          </a:xfrm>
          <a:prstGeom prst="rect">
            <a:avLst/>
          </a:prstGeom>
          <a:noFill/>
        </p:spPr>
        <p:txBody>
          <a:bodyPr wrap="square" rtlCol="0">
            <a:spAutoFit/>
          </a:bodyPr>
          <a:lstStyle/>
          <a:p>
            <a:r>
              <a:rPr lang="en-US" sz="2700" b="1" dirty="0">
                <a:solidFill>
                  <a:srgbClr val="0000FF"/>
                </a:solidFill>
              </a:rPr>
              <a:t>A</a:t>
            </a:r>
            <a:r>
              <a:rPr lang="en-US" sz="2400" dirty="0"/>
              <a:t>dult</a:t>
            </a:r>
          </a:p>
        </p:txBody>
      </p:sp>
      <p:sp>
        <p:nvSpPr>
          <p:cNvPr id="10" name="TextBox 9">
            <a:extLst>
              <a:ext uri="{FF2B5EF4-FFF2-40B4-BE49-F238E27FC236}">
                <a16:creationId xmlns:a16="http://schemas.microsoft.com/office/drawing/2014/main" id="{DEBEC314-EDB5-4E8D-9E40-FA82A19A2DFD}"/>
              </a:ext>
            </a:extLst>
          </p:cNvPr>
          <p:cNvSpPr txBox="1"/>
          <p:nvPr/>
        </p:nvSpPr>
        <p:spPr>
          <a:xfrm>
            <a:off x="4570185" y="1870054"/>
            <a:ext cx="3081995" cy="507831"/>
          </a:xfrm>
          <a:prstGeom prst="rect">
            <a:avLst/>
          </a:prstGeom>
          <a:noFill/>
        </p:spPr>
        <p:txBody>
          <a:bodyPr wrap="square" rtlCol="0">
            <a:spAutoFit/>
          </a:bodyPr>
          <a:lstStyle/>
          <a:p>
            <a:r>
              <a:rPr lang="en-US" sz="2700" b="1" dirty="0">
                <a:solidFill>
                  <a:srgbClr val="0000FF"/>
                </a:solidFill>
              </a:rPr>
              <a:t>N</a:t>
            </a:r>
            <a:r>
              <a:rPr lang="en-US" sz="2400" dirty="0"/>
              <a:t>eurodevelopment in</a:t>
            </a:r>
          </a:p>
        </p:txBody>
      </p:sp>
      <p:sp>
        <p:nvSpPr>
          <p:cNvPr id="11" name="TextBox 10">
            <a:extLst>
              <a:ext uri="{FF2B5EF4-FFF2-40B4-BE49-F238E27FC236}">
                <a16:creationId xmlns:a16="http://schemas.microsoft.com/office/drawing/2014/main" id="{9D2104C0-7613-4287-BB62-A0981319FE24}"/>
              </a:ext>
            </a:extLst>
          </p:cNvPr>
          <p:cNvSpPr txBox="1"/>
          <p:nvPr/>
        </p:nvSpPr>
        <p:spPr>
          <a:xfrm>
            <a:off x="4570185" y="2654760"/>
            <a:ext cx="2762075" cy="507831"/>
          </a:xfrm>
          <a:prstGeom prst="rect">
            <a:avLst/>
          </a:prstGeom>
          <a:noFill/>
        </p:spPr>
        <p:txBody>
          <a:bodyPr wrap="square" rtlCol="0">
            <a:spAutoFit/>
          </a:bodyPr>
          <a:lstStyle/>
          <a:p>
            <a:r>
              <a:rPr lang="en-US" sz="2700" b="1" dirty="0">
                <a:solidFill>
                  <a:srgbClr val="0000FF"/>
                </a:solidFill>
              </a:rPr>
              <a:t>E</a:t>
            </a:r>
            <a:r>
              <a:rPr lang="en-US" sz="2400" dirty="0"/>
              <a:t>xpanded</a:t>
            </a:r>
          </a:p>
        </p:txBody>
      </p:sp>
      <p:sp>
        <p:nvSpPr>
          <p:cNvPr id="12" name="TextBox 11">
            <a:extLst>
              <a:ext uri="{FF2B5EF4-FFF2-40B4-BE49-F238E27FC236}">
                <a16:creationId xmlns:a16="http://schemas.microsoft.com/office/drawing/2014/main" id="{C4FF8162-96F9-45BB-8D6E-EB14D537457D}"/>
              </a:ext>
            </a:extLst>
          </p:cNvPr>
          <p:cNvSpPr txBox="1"/>
          <p:nvPr/>
        </p:nvSpPr>
        <p:spPr>
          <a:xfrm>
            <a:off x="4570184" y="2259215"/>
            <a:ext cx="2604782" cy="507831"/>
          </a:xfrm>
          <a:prstGeom prst="rect">
            <a:avLst/>
          </a:prstGeom>
          <a:noFill/>
        </p:spPr>
        <p:txBody>
          <a:bodyPr wrap="square" rtlCol="0">
            <a:spAutoFit/>
          </a:bodyPr>
          <a:lstStyle/>
          <a:p>
            <a:r>
              <a:rPr lang="en-US" sz="2700" b="1" dirty="0">
                <a:solidFill>
                  <a:srgbClr val="0000FF"/>
                </a:solidFill>
              </a:rPr>
              <a:t>G</a:t>
            </a:r>
            <a:r>
              <a:rPr lang="en-US" sz="2400" dirty="0"/>
              <a:t>ene</a:t>
            </a:r>
          </a:p>
        </p:txBody>
      </p:sp>
      <p:sp>
        <p:nvSpPr>
          <p:cNvPr id="13" name="TextBox 12">
            <a:extLst>
              <a:ext uri="{FF2B5EF4-FFF2-40B4-BE49-F238E27FC236}">
                <a16:creationId xmlns:a16="http://schemas.microsoft.com/office/drawing/2014/main" id="{DF1519C2-C4C8-41DE-960C-20EE19B1E861}"/>
              </a:ext>
            </a:extLst>
          </p:cNvPr>
          <p:cNvSpPr txBox="1"/>
          <p:nvPr/>
        </p:nvSpPr>
        <p:spPr>
          <a:xfrm>
            <a:off x="4565705" y="3044718"/>
            <a:ext cx="2525654" cy="507831"/>
          </a:xfrm>
          <a:prstGeom prst="rect">
            <a:avLst/>
          </a:prstGeom>
          <a:noFill/>
        </p:spPr>
        <p:txBody>
          <a:bodyPr wrap="square" rtlCol="0">
            <a:spAutoFit/>
          </a:bodyPr>
          <a:lstStyle/>
          <a:p>
            <a:r>
              <a:rPr lang="en-US" sz="2700" b="1" dirty="0">
                <a:solidFill>
                  <a:srgbClr val="0000FF"/>
                </a:solidFill>
              </a:rPr>
              <a:t>H</a:t>
            </a:r>
            <a:r>
              <a:rPr lang="en-US" sz="2400" dirty="0"/>
              <a:t>untington’s</a:t>
            </a:r>
          </a:p>
        </p:txBody>
      </p:sp>
      <p:sp>
        <p:nvSpPr>
          <p:cNvPr id="14" name="TextBox 13">
            <a:extLst>
              <a:ext uri="{FF2B5EF4-FFF2-40B4-BE49-F238E27FC236}">
                <a16:creationId xmlns:a16="http://schemas.microsoft.com/office/drawing/2014/main" id="{8C8C1EA2-D15E-42D3-9E75-73C156B0E806}"/>
              </a:ext>
            </a:extLst>
          </p:cNvPr>
          <p:cNvSpPr txBox="1"/>
          <p:nvPr/>
        </p:nvSpPr>
        <p:spPr>
          <a:xfrm>
            <a:off x="4572000" y="3431396"/>
            <a:ext cx="2365695" cy="507831"/>
          </a:xfrm>
          <a:prstGeom prst="rect">
            <a:avLst/>
          </a:prstGeom>
          <a:noFill/>
        </p:spPr>
        <p:txBody>
          <a:bodyPr wrap="square" rtlCol="0">
            <a:spAutoFit/>
          </a:bodyPr>
          <a:lstStyle/>
          <a:p>
            <a:r>
              <a:rPr lang="en-US" sz="2700" b="1" dirty="0">
                <a:solidFill>
                  <a:srgbClr val="0000FF"/>
                </a:solidFill>
              </a:rPr>
              <a:t>D</a:t>
            </a:r>
            <a:r>
              <a:rPr lang="en-US" sz="2400" dirty="0"/>
              <a:t>isease</a:t>
            </a:r>
          </a:p>
        </p:txBody>
      </p:sp>
      <p:sp>
        <p:nvSpPr>
          <p:cNvPr id="15" name="TextBox 14">
            <a:extLst>
              <a:ext uri="{FF2B5EF4-FFF2-40B4-BE49-F238E27FC236}">
                <a16:creationId xmlns:a16="http://schemas.microsoft.com/office/drawing/2014/main" id="{1247F198-0B4B-4087-B18B-37706343A325}"/>
              </a:ext>
            </a:extLst>
          </p:cNvPr>
          <p:cNvSpPr txBox="1"/>
          <p:nvPr/>
        </p:nvSpPr>
        <p:spPr>
          <a:xfrm>
            <a:off x="404037" y="4320358"/>
            <a:ext cx="8389089" cy="2308324"/>
          </a:xfrm>
          <a:prstGeom prst="rect">
            <a:avLst/>
          </a:prstGeom>
          <a:noFill/>
        </p:spPr>
        <p:txBody>
          <a:bodyPr wrap="square" rtlCol="0">
            <a:spAutoFit/>
          </a:bodyPr>
          <a:lstStyle/>
          <a:p>
            <a:pPr marL="214313" indent="-214313">
              <a:buFont typeface="Arial" panose="020B0604020202020204" pitchFamily="34" charset="0"/>
              <a:buChar char="•"/>
            </a:pPr>
            <a:r>
              <a:rPr lang="en-US" sz="2400" dirty="0"/>
              <a:t>Funded by the National Institute of Neurologic Disease and Stroke (NINDS)</a:t>
            </a:r>
          </a:p>
          <a:p>
            <a:pPr marL="214313" indent="-214313">
              <a:buFont typeface="Arial" panose="020B0604020202020204" pitchFamily="34" charset="0"/>
              <a:buChar char="•"/>
            </a:pPr>
            <a:r>
              <a:rPr lang="en-US" sz="2400" dirty="0"/>
              <a:t>Approved project period 7/1/2019 - 6/30/2024</a:t>
            </a:r>
          </a:p>
          <a:p>
            <a:pPr marL="214313" indent="-214313">
              <a:buFont typeface="Arial" panose="020B0604020202020204" pitchFamily="34" charset="0"/>
              <a:buChar char="•"/>
            </a:pPr>
            <a:r>
              <a:rPr lang="en-US" sz="2400" dirty="0"/>
              <a:t>Eligible participants:</a:t>
            </a:r>
          </a:p>
          <a:p>
            <a:pPr marL="557213" lvl="1" indent="-214313">
              <a:buFont typeface="Arial" panose="020B0604020202020204" pitchFamily="34" charset="0"/>
              <a:buChar char="•"/>
            </a:pPr>
            <a:r>
              <a:rPr lang="en-US" sz="2400" dirty="0"/>
              <a:t>Young people at risk for HD</a:t>
            </a:r>
          </a:p>
          <a:p>
            <a:pPr marL="557213" lvl="1" indent="-214313">
              <a:buFont typeface="Arial" panose="020B0604020202020204" pitchFamily="34" charset="0"/>
              <a:buChar char="•"/>
            </a:pPr>
            <a:r>
              <a:rPr lang="en-US" sz="2400" dirty="0"/>
              <a:t>Ages 6-30</a:t>
            </a:r>
          </a:p>
        </p:txBody>
      </p:sp>
    </p:spTree>
    <p:extLst>
      <p:ext uri="{BB962C8B-B14F-4D97-AF65-F5344CB8AC3E}">
        <p14:creationId xmlns:p14="http://schemas.microsoft.com/office/powerpoint/2010/main" val="203358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750" fill="hold"/>
                                        <p:tgtEl>
                                          <p:spTgt spid="9"/>
                                        </p:tgtEl>
                                        <p:attrNameLst>
                                          <p:attrName>ppt_x</p:attrName>
                                        </p:attrNameLst>
                                      </p:cBhvr>
                                      <p:tavLst>
                                        <p:tav tm="0">
                                          <p:val>
                                            <p:strVal val="#ppt_x"/>
                                          </p:val>
                                        </p:tav>
                                        <p:tav tm="100000">
                                          <p:val>
                                            <p:strVal val="#ppt_x"/>
                                          </p:val>
                                        </p:tav>
                                      </p:tavLst>
                                    </p:anim>
                                    <p:anim calcmode="lin" valueType="num">
                                      <p:cBhvr additive="base">
                                        <p:cTn id="19" dur="750" fill="hold"/>
                                        <p:tgtEl>
                                          <p:spTgt spid="9"/>
                                        </p:tgtEl>
                                        <p:attrNameLst>
                                          <p:attrName>ppt_y</p:attrName>
                                        </p:attrNameLst>
                                      </p:cBhvr>
                                      <p:tavLst>
                                        <p:tav tm="0">
                                          <p:val>
                                            <p:strVal val="1+#ppt_h/2"/>
                                          </p:val>
                                        </p:tav>
                                        <p:tav tm="100000">
                                          <p:val>
                                            <p:strVal val="#ppt_y"/>
                                          </p:val>
                                        </p:tav>
                                      </p:tavLst>
                                    </p:anim>
                                  </p:childTnLst>
                                </p:cTn>
                              </p:par>
                            </p:childTnLst>
                          </p:cTn>
                        </p:par>
                        <p:par>
                          <p:cTn id="20" fill="hold">
                            <p:stCondLst>
                              <p:cond delay="2250"/>
                            </p:stCondLst>
                            <p:childTnLst>
                              <p:par>
                                <p:cTn id="21" presetID="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ppt_x"/>
                                          </p:val>
                                        </p:tav>
                                        <p:tav tm="100000">
                                          <p:val>
                                            <p:strVal val="#ppt_x"/>
                                          </p:val>
                                        </p:tav>
                                      </p:tavLst>
                                    </p:anim>
                                    <p:anim calcmode="lin" valueType="num">
                                      <p:cBhvr additive="base">
                                        <p:cTn id="24" dur="75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ppt_x"/>
                                          </p:val>
                                        </p:tav>
                                        <p:tav tm="100000">
                                          <p:val>
                                            <p:strVal val="#ppt_x"/>
                                          </p:val>
                                        </p:tav>
                                      </p:tavLst>
                                    </p:anim>
                                    <p:anim calcmode="lin" valueType="num">
                                      <p:cBhvr additive="base">
                                        <p:cTn id="29" dur="75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3750"/>
                            </p:stCondLst>
                            <p:childTnLst>
                              <p:par>
                                <p:cTn id="31" presetID="2" presetClass="entr" presetSubtype="4"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ppt_x"/>
                                          </p:val>
                                        </p:tav>
                                        <p:tav tm="100000">
                                          <p:val>
                                            <p:strVal val="#ppt_x"/>
                                          </p:val>
                                        </p:tav>
                                      </p:tavLst>
                                    </p:anim>
                                    <p:anim calcmode="lin" valueType="num">
                                      <p:cBhvr additive="base">
                                        <p:cTn id="34" dur="750" fill="hold"/>
                                        <p:tgtEl>
                                          <p:spTgt spid="11"/>
                                        </p:tgtEl>
                                        <p:attrNameLst>
                                          <p:attrName>ppt_y</p:attrName>
                                        </p:attrNameLst>
                                      </p:cBhvr>
                                      <p:tavLst>
                                        <p:tav tm="0">
                                          <p:val>
                                            <p:strVal val="1+#ppt_h/2"/>
                                          </p:val>
                                        </p:tav>
                                        <p:tav tm="100000">
                                          <p:val>
                                            <p:strVal val="#ppt_y"/>
                                          </p:val>
                                        </p:tav>
                                      </p:tavLst>
                                    </p:anim>
                                  </p:childTnLst>
                                </p:cTn>
                              </p:par>
                            </p:childTnLst>
                          </p:cTn>
                        </p:par>
                        <p:par>
                          <p:cTn id="35" fill="hold">
                            <p:stCondLst>
                              <p:cond delay="4500"/>
                            </p:stCondLst>
                            <p:childTnLst>
                              <p:par>
                                <p:cTn id="36" presetID="2" presetClass="entr" presetSubtype="4"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750" fill="hold"/>
                                        <p:tgtEl>
                                          <p:spTgt spid="13"/>
                                        </p:tgtEl>
                                        <p:attrNameLst>
                                          <p:attrName>ppt_x</p:attrName>
                                        </p:attrNameLst>
                                      </p:cBhvr>
                                      <p:tavLst>
                                        <p:tav tm="0">
                                          <p:val>
                                            <p:strVal val="#ppt_x"/>
                                          </p:val>
                                        </p:tav>
                                        <p:tav tm="100000">
                                          <p:val>
                                            <p:strVal val="#ppt_x"/>
                                          </p:val>
                                        </p:tav>
                                      </p:tavLst>
                                    </p:anim>
                                    <p:anim calcmode="lin" valueType="num">
                                      <p:cBhvr additive="base">
                                        <p:cTn id="39" dur="750" fill="hold"/>
                                        <p:tgtEl>
                                          <p:spTgt spid="13"/>
                                        </p:tgtEl>
                                        <p:attrNameLst>
                                          <p:attrName>ppt_y</p:attrName>
                                        </p:attrNameLst>
                                      </p:cBhvr>
                                      <p:tavLst>
                                        <p:tav tm="0">
                                          <p:val>
                                            <p:strVal val="1+#ppt_h/2"/>
                                          </p:val>
                                        </p:tav>
                                        <p:tav tm="100000">
                                          <p:val>
                                            <p:strVal val="#ppt_y"/>
                                          </p:val>
                                        </p:tav>
                                      </p:tavLst>
                                    </p:anim>
                                  </p:childTnLst>
                                </p:cTn>
                              </p:par>
                            </p:childTnLst>
                          </p:cTn>
                        </p:par>
                        <p:par>
                          <p:cTn id="40" fill="hold">
                            <p:stCondLst>
                              <p:cond delay="5250"/>
                            </p:stCondLst>
                            <p:childTnLst>
                              <p:par>
                                <p:cTn id="41" presetID="2" presetClass="entr" presetSubtype="4"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750" fill="hold"/>
                                        <p:tgtEl>
                                          <p:spTgt spid="14"/>
                                        </p:tgtEl>
                                        <p:attrNameLst>
                                          <p:attrName>ppt_x</p:attrName>
                                        </p:attrNameLst>
                                      </p:cBhvr>
                                      <p:tavLst>
                                        <p:tav tm="0">
                                          <p:val>
                                            <p:strVal val="#ppt_x"/>
                                          </p:val>
                                        </p:tav>
                                        <p:tav tm="100000">
                                          <p:val>
                                            <p:strVal val="#ppt_x"/>
                                          </p:val>
                                        </p:tav>
                                      </p:tavLst>
                                    </p:anim>
                                    <p:anim calcmode="lin" valueType="num">
                                      <p:cBhvr additive="base">
                                        <p:cTn id="44"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549945" cy="1325563"/>
          </a:xfrm>
        </p:spPr>
        <p:txBody>
          <a:bodyPr/>
          <a:lstStyle/>
          <a:p>
            <a:r>
              <a:rPr lang="en-US" dirty="0">
                <a:solidFill>
                  <a:srgbClr val="0000FF"/>
                </a:solidFill>
                <a:latin typeface="Berlin Sans FB Demi" panose="020E0802020502020306" pitchFamily="34" charset="0"/>
              </a:rPr>
              <a:t>ChANGE HD </a:t>
            </a:r>
            <a:endParaRPr lang="en-US" dirty="0">
              <a:solidFill>
                <a:srgbClr val="0070C0"/>
              </a:solidFill>
            </a:endParaRPr>
          </a:p>
        </p:txBody>
      </p:sp>
      <p:sp>
        <p:nvSpPr>
          <p:cNvPr id="3" name="Content Placeholder 2"/>
          <p:cNvSpPr>
            <a:spLocks noGrp="1"/>
          </p:cNvSpPr>
          <p:nvPr>
            <p:ph idx="1"/>
          </p:nvPr>
        </p:nvSpPr>
        <p:spPr/>
        <p:txBody>
          <a:bodyPr>
            <a:normAutofit lnSpcReduction="10000"/>
          </a:bodyPr>
          <a:lstStyle/>
          <a:p>
            <a:pPr fontAlgn="base"/>
            <a:r>
              <a:rPr lang="en-US" dirty="0"/>
              <a:t>Brain structure in children, adolescents, and young adults up to the age of 30 (the time it takes for the brain to fully develop) will be evaluated using MRI to quantify changes to the entire brain, while brain function will be assessed with cognitive tests, behavioral assessment, and physical and neurological evaluation. </a:t>
            </a:r>
          </a:p>
          <a:p>
            <a:pPr fontAlgn="base"/>
            <a:r>
              <a:rPr lang="en-US" dirty="0"/>
              <a:t>The analysis will compare the structure and brain function of those at risk for Huntington’s who have CAG repeats of 40 and above to those who have a repeat length of 39 or less. </a:t>
            </a:r>
          </a:p>
          <a:p>
            <a:endParaRPr lang="en-US" dirty="0"/>
          </a:p>
        </p:txBody>
      </p:sp>
      <p:pic>
        <p:nvPicPr>
          <p:cNvPr id="4" name="Picture 3">
            <a:extLst>
              <a:ext uri="{FF2B5EF4-FFF2-40B4-BE49-F238E27FC236}">
                <a16:creationId xmlns:a16="http://schemas.microsoft.com/office/drawing/2014/main" id="{1E20FB44-6207-470F-93D4-79CD4E5E2F1C}"/>
              </a:ext>
            </a:extLst>
          </p:cNvPr>
          <p:cNvPicPr>
            <a:picLocks noChangeAspect="1"/>
          </p:cNvPicPr>
          <p:nvPr/>
        </p:nvPicPr>
        <p:blipFill>
          <a:blip r:embed="rId2"/>
          <a:stretch>
            <a:fillRect/>
          </a:stretch>
        </p:blipFill>
        <p:spPr>
          <a:xfrm>
            <a:off x="6569103" y="523611"/>
            <a:ext cx="1066892" cy="823031"/>
          </a:xfrm>
          <a:prstGeom prst="rect">
            <a:avLst/>
          </a:prstGeom>
        </p:spPr>
      </p:pic>
    </p:spTree>
    <p:extLst>
      <p:ext uri="{BB962C8B-B14F-4D97-AF65-F5344CB8AC3E}">
        <p14:creationId xmlns:p14="http://schemas.microsoft.com/office/powerpoint/2010/main" val="892438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0499B4-4465-464E-A4F1-A662A2695287}"/>
              </a:ext>
            </a:extLst>
          </p:cNvPr>
          <p:cNvSpPr>
            <a:spLocks noGrp="1"/>
          </p:cNvSpPr>
          <p:nvPr>
            <p:ph idx="1"/>
          </p:nvPr>
        </p:nvSpPr>
        <p:spPr/>
        <p:txBody>
          <a:bodyPr/>
          <a:lstStyle/>
          <a:p>
            <a:r>
              <a:rPr lang="en-US" dirty="0"/>
              <a:t>Replicate Kids-HD findings </a:t>
            </a:r>
          </a:p>
          <a:p>
            <a:r>
              <a:rPr lang="en-US" dirty="0"/>
              <a:t>Enroll a bigger sample size</a:t>
            </a:r>
          </a:p>
          <a:p>
            <a:r>
              <a:rPr lang="en-US" dirty="0"/>
              <a:t>Include the entire period of brain development and address the lack of data in the young adult age range</a:t>
            </a:r>
          </a:p>
        </p:txBody>
      </p:sp>
      <p:pic>
        <p:nvPicPr>
          <p:cNvPr id="7" name="Picture 6">
            <a:extLst>
              <a:ext uri="{FF2B5EF4-FFF2-40B4-BE49-F238E27FC236}">
                <a16:creationId xmlns:a16="http://schemas.microsoft.com/office/drawing/2014/main" id="{26AA646D-3485-4FC1-9435-D8DCCD96AFF3}"/>
              </a:ext>
            </a:extLst>
          </p:cNvPr>
          <p:cNvPicPr>
            <a:picLocks noChangeAspect="1"/>
          </p:cNvPicPr>
          <p:nvPr/>
        </p:nvPicPr>
        <p:blipFill>
          <a:blip r:embed="rId3"/>
          <a:stretch>
            <a:fillRect/>
          </a:stretch>
        </p:blipFill>
        <p:spPr>
          <a:xfrm>
            <a:off x="6080379" y="634007"/>
            <a:ext cx="1061918" cy="824219"/>
          </a:xfrm>
          <a:prstGeom prst="rect">
            <a:avLst/>
          </a:prstGeom>
        </p:spPr>
      </p:pic>
      <p:sp>
        <p:nvSpPr>
          <p:cNvPr id="5" name="Title 1">
            <a:extLst>
              <a:ext uri="{FF2B5EF4-FFF2-40B4-BE49-F238E27FC236}">
                <a16:creationId xmlns:a16="http://schemas.microsoft.com/office/drawing/2014/main" id="{2CA25C89-4B88-4C9F-9E35-9420C06066B8}"/>
              </a:ext>
            </a:extLst>
          </p:cNvPr>
          <p:cNvSpPr>
            <a:spLocks noGrp="1"/>
          </p:cNvSpPr>
          <p:nvPr>
            <p:ph type="title"/>
          </p:nvPr>
        </p:nvSpPr>
        <p:spPr>
          <a:xfrm>
            <a:off x="1305799" y="634007"/>
            <a:ext cx="6027884" cy="994172"/>
          </a:xfrm>
        </p:spPr>
        <p:txBody>
          <a:bodyPr>
            <a:normAutofit/>
          </a:bodyPr>
          <a:lstStyle/>
          <a:p>
            <a:r>
              <a:rPr lang="en-US" sz="3600" dirty="0"/>
              <a:t>Goals of </a:t>
            </a:r>
            <a:r>
              <a:rPr lang="en-US" sz="4050" dirty="0" err="1">
                <a:solidFill>
                  <a:srgbClr val="0000FF"/>
                </a:solidFill>
                <a:latin typeface="Berlin Sans FB Demi" panose="020E0802020502020306" pitchFamily="34" charset="0"/>
              </a:rPr>
              <a:t>ChANGE</a:t>
            </a:r>
            <a:r>
              <a:rPr lang="en-US" sz="4050" dirty="0">
                <a:solidFill>
                  <a:srgbClr val="0000FF"/>
                </a:solidFill>
                <a:latin typeface="Berlin Sans FB Demi" panose="020E0802020502020306" pitchFamily="34" charset="0"/>
              </a:rPr>
              <a:t> HD</a:t>
            </a:r>
            <a:endParaRPr lang="en-US" sz="4050" dirty="0"/>
          </a:p>
        </p:txBody>
      </p:sp>
      <p:sp>
        <p:nvSpPr>
          <p:cNvPr id="6" name="TextBox 5">
            <a:extLst>
              <a:ext uri="{FF2B5EF4-FFF2-40B4-BE49-F238E27FC236}">
                <a16:creationId xmlns:a16="http://schemas.microsoft.com/office/drawing/2014/main" id="{CED6C0CA-E9D8-4613-B2FB-81B12B31926F}"/>
              </a:ext>
            </a:extLst>
          </p:cNvPr>
          <p:cNvSpPr txBox="1"/>
          <p:nvPr/>
        </p:nvSpPr>
        <p:spPr>
          <a:xfrm>
            <a:off x="1065421" y="4337998"/>
            <a:ext cx="7185443" cy="1838965"/>
          </a:xfrm>
          <a:prstGeom prst="rect">
            <a:avLst/>
          </a:prstGeom>
          <a:noFill/>
        </p:spPr>
        <p:txBody>
          <a:bodyPr wrap="square" rtlCol="0">
            <a:spAutoFit/>
          </a:bodyPr>
          <a:lstStyle/>
          <a:p>
            <a:r>
              <a:rPr lang="en-US" sz="2000" dirty="0"/>
              <a:t>Although we have collected a large sample over many years of research and our findings are robust, we are the first ever to study  young people who are at risk for HD.  No study is definitive, so the next  logical step is to replicate the current findings with a larger sample.</a:t>
            </a:r>
          </a:p>
          <a:p>
            <a:endParaRPr lang="en-US" sz="1350" dirty="0"/>
          </a:p>
        </p:txBody>
      </p:sp>
    </p:spTree>
    <p:extLst>
      <p:ext uri="{BB962C8B-B14F-4D97-AF65-F5344CB8AC3E}">
        <p14:creationId xmlns:p14="http://schemas.microsoft.com/office/powerpoint/2010/main" val="309031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3">
                                            <p:txEl>
                                              <p:pRg st="1" end="1"/>
                                            </p:txEl>
                                          </p:spTgt>
                                        </p:tgtEl>
                                      </p:cBhvr>
                                    </p:animEffect>
                                    <p:set>
                                      <p:cBhvr>
                                        <p:cTn id="7" dur="1" fill="hold">
                                          <p:stCondLst>
                                            <p:cond delay="499"/>
                                          </p:stCondLst>
                                        </p:cTn>
                                        <p:tgtEl>
                                          <p:spTgt spid="3">
                                            <p:txEl>
                                              <p:pRg st="1" end="1"/>
                                            </p:txEl>
                                          </p:spTgt>
                                        </p:tgtEl>
                                        <p:attrNameLst>
                                          <p:attrName>style.visibility</p:attrName>
                                        </p:attrNameLst>
                                      </p:cBhvr>
                                      <p:to>
                                        <p:strVal val="hidden"/>
                                      </p:to>
                                    </p:set>
                                  </p:childTnLst>
                                </p:cTn>
                              </p:par>
                              <p:par>
                                <p:cTn id="8" presetID="18" presetClass="exit" presetSubtype="12" fill="hold" nodeType="withEffect">
                                  <p:stCondLst>
                                    <p:cond delay="0"/>
                                  </p:stCondLst>
                                  <p:childTnLst>
                                    <p:animEffect transition="out" filter="strips(downLeft)">
                                      <p:cBhvr>
                                        <p:cTn id="9" dur="500"/>
                                        <p:tgtEl>
                                          <p:spTgt spid="3">
                                            <p:txEl>
                                              <p:pRg st="2" end="2"/>
                                            </p:txEl>
                                          </p:spTgt>
                                        </p:tgtEl>
                                      </p:cBhvr>
                                    </p:animEffect>
                                    <p:set>
                                      <p:cBhvr>
                                        <p:cTn id="10" dur="1" fill="hold">
                                          <p:stCondLst>
                                            <p:cond delay="499"/>
                                          </p:stCondLst>
                                        </p:cTn>
                                        <p:tgtEl>
                                          <p:spTgt spid="3">
                                            <p:txEl>
                                              <p:pRg st="2" end="2"/>
                                            </p:txEl>
                                          </p:spTgt>
                                        </p:tgtEl>
                                        <p:attrNameLst>
                                          <p:attrName>style.visibility</p:attrName>
                                        </p:attrNameLst>
                                      </p:cBhvr>
                                      <p:to>
                                        <p:strVal val="hidden"/>
                                      </p:to>
                                    </p:se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6E525-558D-46CE-AC88-B43375CAC1D8}"/>
              </a:ext>
            </a:extLst>
          </p:cNvPr>
          <p:cNvSpPr>
            <a:spLocks noGrp="1"/>
          </p:cNvSpPr>
          <p:nvPr>
            <p:ph type="title"/>
          </p:nvPr>
        </p:nvSpPr>
        <p:spPr/>
        <p:txBody>
          <a:bodyPr>
            <a:normAutofit fontScale="90000"/>
          </a:bodyPr>
          <a:lstStyle/>
          <a:p>
            <a:r>
              <a:rPr lang="en-US" dirty="0"/>
              <a:t>Briefly:  Why is it so important to consider brain development up to age 30?</a:t>
            </a:r>
          </a:p>
        </p:txBody>
      </p:sp>
      <p:pic>
        <p:nvPicPr>
          <p:cNvPr id="5" name="Content Placeholder 4">
            <a:extLst>
              <a:ext uri="{FF2B5EF4-FFF2-40B4-BE49-F238E27FC236}">
                <a16:creationId xmlns:a16="http://schemas.microsoft.com/office/drawing/2014/main" id="{F21946F6-88B9-4590-9D2B-37187B42F73A}"/>
              </a:ext>
            </a:extLst>
          </p:cNvPr>
          <p:cNvPicPr>
            <a:picLocks noGrp="1" noChangeAspect="1"/>
          </p:cNvPicPr>
          <p:nvPr>
            <p:ph idx="1"/>
          </p:nvPr>
        </p:nvPicPr>
        <p:blipFill>
          <a:blip r:embed="rId3"/>
          <a:stretch>
            <a:fillRect/>
          </a:stretch>
        </p:blipFill>
        <p:spPr>
          <a:xfrm>
            <a:off x="628650" y="2008308"/>
            <a:ext cx="4370027" cy="4201105"/>
          </a:xfrm>
          <a:prstGeom prst="rect">
            <a:avLst/>
          </a:prstGeom>
        </p:spPr>
      </p:pic>
      <p:sp>
        <p:nvSpPr>
          <p:cNvPr id="4" name="Footer Placeholder 3">
            <a:extLst>
              <a:ext uri="{FF2B5EF4-FFF2-40B4-BE49-F238E27FC236}">
                <a16:creationId xmlns:a16="http://schemas.microsoft.com/office/drawing/2014/main" id="{CA961AF8-BC8C-4D30-915C-21BE3D1FB5CB}"/>
              </a:ext>
            </a:extLst>
          </p:cNvPr>
          <p:cNvSpPr>
            <a:spLocks noGrp="1"/>
          </p:cNvSpPr>
          <p:nvPr>
            <p:ph type="ftr" sz="quarter" idx="10"/>
          </p:nvPr>
        </p:nvSpPr>
        <p:spPr>
          <a:xfrm>
            <a:off x="1364170" y="6326371"/>
            <a:ext cx="5795010" cy="240031"/>
          </a:xfrm>
        </p:spPr>
        <p:txBody>
          <a:bodyPr>
            <a:normAutofit fontScale="55000" lnSpcReduction="20000"/>
          </a:bodyPr>
          <a:lstStyle/>
          <a:p>
            <a:r>
              <a:rPr lang="en-US" dirty="0"/>
              <a:t>Peg Nopoulos Lab | Institute for Clinical and Translational Science Carver College of Medicine | Department of Psychiatry | University of Iowa</a:t>
            </a:r>
          </a:p>
        </p:txBody>
      </p:sp>
      <p:sp>
        <p:nvSpPr>
          <p:cNvPr id="7" name="TextBox 6">
            <a:extLst>
              <a:ext uri="{FF2B5EF4-FFF2-40B4-BE49-F238E27FC236}">
                <a16:creationId xmlns:a16="http://schemas.microsoft.com/office/drawing/2014/main" id="{0A25484B-2F8F-4401-822D-31DAF632EE0A}"/>
              </a:ext>
            </a:extLst>
          </p:cNvPr>
          <p:cNvSpPr txBox="1"/>
          <p:nvPr/>
        </p:nvSpPr>
        <p:spPr>
          <a:xfrm>
            <a:off x="4982066" y="2125267"/>
            <a:ext cx="3742201" cy="2585323"/>
          </a:xfrm>
          <a:prstGeom prst="rect">
            <a:avLst/>
          </a:prstGeom>
          <a:noFill/>
        </p:spPr>
        <p:txBody>
          <a:bodyPr wrap="square" rtlCol="0">
            <a:spAutoFit/>
          </a:bodyPr>
          <a:lstStyle/>
          <a:p>
            <a:r>
              <a:rPr lang="en-US" dirty="0" err="1"/>
              <a:t>mHTT</a:t>
            </a:r>
            <a:r>
              <a:rPr lang="en-US" dirty="0"/>
              <a:t> has a direct effect on potential intelligence.  </a:t>
            </a:r>
          </a:p>
          <a:p>
            <a:endParaRPr lang="en-US" dirty="0"/>
          </a:p>
          <a:p>
            <a:r>
              <a:rPr lang="en-US" dirty="0"/>
              <a:t>If the brain continues to mature up through age 30, when is full potential reached?</a:t>
            </a:r>
          </a:p>
          <a:p>
            <a:endParaRPr lang="en-US" dirty="0"/>
          </a:p>
          <a:p>
            <a:r>
              <a:rPr lang="en-US" dirty="0"/>
              <a:t>How do we determine the best timing for gene silencing to prevent disease? </a:t>
            </a:r>
          </a:p>
        </p:txBody>
      </p:sp>
      <p:pic>
        <p:nvPicPr>
          <p:cNvPr id="9" name="Picture 8">
            <a:extLst>
              <a:ext uri="{FF2B5EF4-FFF2-40B4-BE49-F238E27FC236}">
                <a16:creationId xmlns:a16="http://schemas.microsoft.com/office/drawing/2014/main" id="{DCACA985-EA32-49C1-BE75-9832D7522194}"/>
              </a:ext>
            </a:extLst>
          </p:cNvPr>
          <p:cNvPicPr>
            <a:picLocks noChangeAspect="1"/>
          </p:cNvPicPr>
          <p:nvPr/>
        </p:nvPicPr>
        <p:blipFill>
          <a:blip r:embed="rId4"/>
          <a:stretch>
            <a:fillRect/>
          </a:stretch>
        </p:blipFill>
        <p:spPr>
          <a:xfrm>
            <a:off x="1613864" y="2306021"/>
            <a:ext cx="3043195" cy="3087687"/>
          </a:xfrm>
          <a:prstGeom prst="rect">
            <a:avLst/>
          </a:prstGeom>
        </p:spPr>
      </p:pic>
      <p:pic>
        <p:nvPicPr>
          <p:cNvPr id="8" name="Picture 7">
            <a:extLst>
              <a:ext uri="{FF2B5EF4-FFF2-40B4-BE49-F238E27FC236}">
                <a16:creationId xmlns:a16="http://schemas.microsoft.com/office/drawing/2014/main" id="{76613185-2EEF-466E-8391-0E2D21AF54F6}"/>
              </a:ext>
            </a:extLst>
          </p:cNvPr>
          <p:cNvPicPr>
            <a:picLocks noChangeAspect="1"/>
          </p:cNvPicPr>
          <p:nvPr/>
        </p:nvPicPr>
        <p:blipFill>
          <a:blip r:embed="rId5"/>
          <a:stretch>
            <a:fillRect/>
          </a:stretch>
        </p:blipFill>
        <p:spPr>
          <a:xfrm>
            <a:off x="7662349" y="5022703"/>
            <a:ext cx="1061918" cy="824219"/>
          </a:xfrm>
          <a:prstGeom prst="rect">
            <a:avLst/>
          </a:prstGeom>
        </p:spPr>
      </p:pic>
    </p:spTree>
    <p:extLst>
      <p:ext uri="{BB962C8B-B14F-4D97-AF65-F5344CB8AC3E}">
        <p14:creationId xmlns:p14="http://schemas.microsoft.com/office/powerpoint/2010/main" val="200648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000"/>
                                        <p:tgtEl>
                                          <p:spTgt spid="7">
                                            <p:txEl>
                                              <p:pRg st="4" end="4"/>
                                            </p:txEl>
                                          </p:spTgt>
                                        </p:tgtEl>
                                      </p:cBhvr>
                                    </p:animEffect>
                                    <p:anim calcmode="lin" valueType="num">
                                      <p:cBhvr>
                                        <p:cTn id="3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47A6A-64E4-48BD-9E7B-5959A39DD044}"/>
              </a:ext>
            </a:extLst>
          </p:cNvPr>
          <p:cNvPicPr>
            <a:picLocks noChangeAspect="1"/>
          </p:cNvPicPr>
          <p:nvPr/>
        </p:nvPicPr>
        <p:blipFill>
          <a:blip r:embed="rId3"/>
          <a:stretch>
            <a:fillRect/>
          </a:stretch>
        </p:blipFill>
        <p:spPr>
          <a:xfrm>
            <a:off x="5888578" y="530562"/>
            <a:ext cx="1060796" cy="827604"/>
          </a:xfrm>
          <a:prstGeom prst="rect">
            <a:avLst/>
          </a:prstGeom>
        </p:spPr>
      </p:pic>
      <p:sp>
        <p:nvSpPr>
          <p:cNvPr id="3" name="Content Placeholder 2">
            <a:extLst>
              <a:ext uri="{FF2B5EF4-FFF2-40B4-BE49-F238E27FC236}">
                <a16:creationId xmlns:a16="http://schemas.microsoft.com/office/drawing/2014/main" id="{350FDA19-703C-4CEC-864B-A71C7D9CD44E}"/>
              </a:ext>
            </a:extLst>
          </p:cNvPr>
          <p:cNvSpPr>
            <a:spLocks noGrp="1"/>
          </p:cNvSpPr>
          <p:nvPr>
            <p:ph idx="1"/>
          </p:nvPr>
        </p:nvSpPr>
        <p:spPr>
          <a:xfrm>
            <a:off x="1251061" y="1358166"/>
            <a:ext cx="6308687" cy="3683498"/>
          </a:xfrm>
        </p:spPr>
        <p:txBody>
          <a:bodyPr/>
          <a:lstStyle/>
          <a:p>
            <a:r>
              <a:rPr lang="en-US" sz="2000" dirty="0"/>
              <a:t>Computerized neurocognitive assessment</a:t>
            </a:r>
          </a:p>
          <a:p>
            <a:r>
              <a:rPr lang="en-US" sz="2000" dirty="0"/>
              <a:t>Synchronized MRI scanning protocol </a:t>
            </a:r>
          </a:p>
          <a:p>
            <a:r>
              <a:rPr lang="en-US" sz="2000" dirty="0"/>
              <a:t>Blood sample for analysis and biobanking</a:t>
            </a:r>
          </a:p>
          <a:p>
            <a:r>
              <a:rPr lang="en-US" sz="2000" dirty="0"/>
              <a:t>Sensitive fine motor evaluation using Q-Motor and Q-Cog technologies (Ralf </a:t>
            </a:r>
            <a:r>
              <a:rPr lang="en-US" sz="2000" dirty="0" err="1"/>
              <a:t>Reilmann</a:t>
            </a:r>
            <a:r>
              <a:rPr lang="en-US" sz="2000" dirty="0"/>
              <a:t>, Germany)</a:t>
            </a:r>
          </a:p>
          <a:p>
            <a:r>
              <a:rPr lang="en-US" sz="2000" dirty="0"/>
              <a:t>Collaboration in research on Neurofilament Light (</a:t>
            </a:r>
            <a:r>
              <a:rPr lang="en-US" sz="2000" dirty="0" err="1"/>
              <a:t>NfL</a:t>
            </a:r>
            <a:r>
              <a:rPr lang="en-US" sz="2000" dirty="0"/>
              <a:t>) as a biomarker in pre-manifest HD (Ed Wild, UK)</a:t>
            </a:r>
          </a:p>
          <a:p>
            <a:r>
              <a:rPr lang="en-US" sz="2000" dirty="0"/>
              <a:t>At-risk young people ages 6 to 30, annual visits</a:t>
            </a:r>
          </a:p>
          <a:p>
            <a:pPr marL="5358" indent="0">
              <a:buNone/>
            </a:pPr>
            <a:endParaRPr lang="en-US" dirty="0"/>
          </a:p>
          <a:p>
            <a:endParaRPr lang="en-US" dirty="0"/>
          </a:p>
        </p:txBody>
      </p:sp>
      <p:sp>
        <p:nvSpPr>
          <p:cNvPr id="5" name="Title 1">
            <a:extLst>
              <a:ext uri="{FF2B5EF4-FFF2-40B4-BE49-F238E27FC236}">
                <a16:creationId xmlns:a16="http://schemas.microsoft.com/office/drawing/2014/main" id="{B069C8B5-C527-450C-856D-B5CB8B96E412}"/>
              </a:ext>
            </a:extLst>
          </p:cNvPr>
          <p:cNvSpPr>
            <a:spLocks noGrp="1"/>
          </p:cNvSpPr>
          <p:nvPr>
            <p:ph type="title"/>
          </p:nvPr>
        </p:nvSpPr>
        <p:spPr>
          <a:xfrm>
            <a:off x="921490" y="447278"/>
            <a:ext cx="6027884" cy="994172"/>
          </a:xfrm>
        </p:spPr>
        <p:txBody>
          <a:bodyPr>
            <a:normAutofit/>
          </a:bodyPr>
          <a:lstStyle/>
          <a:p>
            <a:r>
              <a:rPr lang="en-US" sz="3600" dirty="0"/>
              <a:t> New for </a:t>
            </a:r>
            <a:r>
              <a:rPr lang="en-US" sz="4050" dirty="0" err="1">
                <a:solidFill>
                  <a:srgbClr val="0000FF"/>
                </a:solidFill>
                <a:latin typeface="Berlin Sans FB Demi" panose="020E0802020502020306" pitchFamily="34" charset="0"/>
              </a:rPr>
              <a:t>ChANGE</a:t>
            </a:r>
            <a:r>
              <a:rPr lang="en-US" sz="4050" dirty="0">
                <a:solidFill>
                  <a:srgbClr val="0000FF"/>
                </a:solidFill>
                <a:latin typeface="Berlin Sans FB Demi" panose="020E0802020502020306" pitchFamily="34" charset="0"/>
              </a:rPr>
              <a:t> HD</a:t>
            </a:r>
            <a:endParaRPr lang="en-US" sz="4050" dirty="0"/>
          </a:p>
        </p:txBody>
      </p:sp>
      <p:pic>
        <p:nvPicPr>
          <p:cNvPr id="9" name="Picture 8">
            <a:extLst>
              <a:ext uri="{FF2B5EF4-FFF2-40B4-BE49-F238E27FC236}">
                <a16:creationId xmlns:a16="http://schemas.microsoft.com/office/drawing/2014/main" id="{04151E7E-8011-4BD7-A2DF-AD11D0DA7935}"/>
              </a:ext>
            </a:extLst>
          </p:cNvPr>
          <p:cNvPicPr>
            <a:picLocks noChangeAspect="1"/>
          </p:cNvPicPr>
          <p:nvPr/>
        </p:nvPicPr>
        <p:blipFill>
          <a:blip r:embed="rId4"/>
          <a:stretch>
            <a:fillRect/>
          </a:stretch>
        </p:blipFill>
        <p:spPr>
          <a:xfrm>
            <a:off x="6567539" y="4224136"/>
            <a:ext cx="1984420" cy="2103302"/>
          </a:xfrm>
          <a:prstGeom prst="rect">
            <a:avLst/>
          </a:prstGeom>
        </p:spPr>
      </p:pic>
      <p:pic>
        <p:nvPicPr>
          <p:cNvPr id="2" name="Picture 1">
            <a:extLst>
              <a:ext uri="{FF2B5EF4-FFF2-40B4-BE49-F238E27FC236}">
                <a16:creationId xmlns:a16="http://schemas.microsoft.com/office/drawing/2014/main" id="{C9005709-9E5E-40F4-BB3D-AC25FBFA08B3}"/>
              </a:ext>
            </a:extLst>
          </p:cNvPr>
          <p:cNvPicPr>
            <a:picLocks noChangeAspect="1"/>
          </p:cNvPicPr>
          <p:nvPr/>
        </p:nvPicPr>
        <p:blipFill>
          <a:blip r:embed="rId5"/>
          <a:stretch>
            <a:fillRect/>
          </a:stretch>
        </p:blipFill>
        <p:spPr>
          <a:xfrm>
            <a:off x="1251062" y="4627861"/>
            <a:ext cx="1385162" cy="1876883"/>
          </a:xfrm>
          <a:prstGeom prst="rect">
            <a:avLst/>
          </a:prstGeom>
        </p:spPr>
      </p:pic>
      <p:pic>
        <p:nvPicPr>
          <p:cNvPr id="10" name="Picture 9">
            <a:extLst>
              <a:ext uri="{FF2B5EF4-FFF2-40B4-BE49-F238E27FC236}">
                <a16:creationId xmlns:a16="http://schemas.microsoft.com/office/drawing/2014/main" id="{6606C4D2-8F4F-4DCB-9AB9-AE57B48E29F4}"/>
              </a:ext>
            </a:extLst>
          </p:cNvPr>
          <p:cNvPicPr>
            <a:picLocks noChangeAspect="1"/>
          </p:cNvPicPr>
          <p:nvPr/>
        </p:nvPicPr>
        <p:blipFill>
          <a:blip r:embed="rId6"/>
          <a:stretch>
            <a:fillRect/>
          </a:stretch>
        </p:blipFill>
        <p:spPr>
          <a:xfrm>
            <a:off x="3171068" y="4627861"/>
            <a:ext cx="1322102" cy="1746712"/>
          </a:xfrm>
          <a:prstGeom prst="rect">
            <a:avLst/>
          </a:prstGeom>
        </p:spPr>
      </p:pic>
    </p:spTree>
    <p:extLst>
      <p:ext uri="{BB962C8B-B14F-4D97-AF65-F5344CB8AC3E}">
        <p14:creationId xmlns:p14="http://schemas.microsoft.com/office/powerpoint/2010/main" val="193034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47"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par>
                          <p:cTn id="46" fill="hold">
                            <p:stCondLst>
                              <p:cond delay="500"/>
                            </p:stCondLst>
                            <p:childTnLst>
                              <p:par>
                                <p:cTn id="47" presetID="2" presetClass="entr" presetSubtype="4" fill="hold" nodeType="after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additive="base">
                                        <p:cTn id="4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51" fill="hold">
                            <p:stCondLst>
                              <p:cond delay="1000"/>
                            </p:stCondLst>
                            <p:childTnLst>
                              <p:par>
                                <p:cTn id="52" presetID="42" presetClass="entr" presetSubtype="0"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par>
                          <p:cTn id="62" fill="hold">
                            <p:stCondLst>
                              <p:cond delay="500"/>
                            </p:stCondLst>
                            <p:childTnLst>
                              <p:par>
                                <p:cTn id="63" presetID="2" presetClass="entr" presetSubtype="4" fill="hold" nodeType="afterEffect">
                                  <p:stCondLst>
                                    <p:cond delay="0"/>
                                  </p:stCondLst>
                                  <p:childTnLst>
                                    <p:set>
                                      <p:cBhvr>
                                        <p:cTn id="64" dur="1" fill="hold">
                                          <p:stCondLst>
                                            <p:cond delay="0"/>
                                          </p:stCondLst>
                                        </p:cTn>
                                        <p:tgtEl>
                                          <p:spTgt spid="3">
                                            <p:txEl>
                                              <p:pRg st="5" end="5"/>
                                            </p:txEl>
                                          </p:spTgt>
                                        </p:tgtEl>
                                        <p:attrNameLst>
                                          <p:attrName>style.visibility</p:attrName>
                                        </p:attrNameLst>
                                      </p:cBhvr>
                                      <p:to>
                                        <p:strVal val="visible"/>
                                      </p:to>
                                    </p:set>
                                    <p:anim calcmode="lin" valueType="num">
                                      <p:cBhvr additive="base">
                                        <p:cTn id="6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3"/>
          <p:cNvSpPr>
            <a:spLocks noGrp="1" noChangeArrowheads="1"/>
          </p:cNvSpPr>
          <p:nvPr>
            <p:ph type="body" sz="half" idx="4294967295"/>
          </p:nvPr>
        </p:nvSpPr>
        <p:spPr>
          <a:xfrm>
            <a:off x="2262519" y="1140163"/>
            <a:ext cx="5181601" cy="492016"/>
          </a:xfrm>
        </p:spPr>
        <p:txBody>
          <a:bodyPr lIns="92075" tIns="46038" rIns="92075" bIns="46038">
            <a:noAutofit/>
          </a:bodyPr>
          <a:lstStyle/>
          <a:p>
            <a:pPr algn="ctr">
              <a:buFont typeface="Arial" charset="0"/>
              <a:buNone/>
            </a:pPr>
            <a:r>
              <a:rPr lang="en-US" sz="2000" i="1" dirty="0"/>
              <a:t>Huntingtin</a:t>
            </a:r>
            <a:r>
              <a:rPr lang="en-US" sz="2000" dirty="0"/>
              <a:t> gene (HTT</a:t>
            </a:r>
            <a:r>
              <a:rPr lang="en-US" sz="1400" dirty="0"/>
              <a:t>) </a:t>
            </a:r>
            <a:r>
              <a:rPr lang="en-US" sz="1400" dirty="0">
                <a:sym typeface="Wingdings" panose="05000000000000000000" pitchFamily="2" charset="2"/>
              </a:rPr>
              <a:t></a:t>
            </a:r>
            <a:r>
              <a:rPr lang="en-US" sz="1400" dirty="0"/>
              <a:t> </a:t>
            </a:r>
            <a:r>
              <a:rPr lang="en-US" sz="2000" dirty="0"/>
              <a:t>huntingtin protein</a:t>
            </a:r>
            <a:br>
              <a:rPr lang="en-US" sz="600" dirty="0"/>
            </a:br>
            <a:endParaRPr lang="en-US" sz="6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50100-12A9-4363-A81B-867753088B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p:cNvSpPr txBox="1"/>
          <p:nvPr/>
        </p:nvSpPr>
        <p:spPr>
          <a:xfrm>
            <a:off x="1797120" y="6493848"/>
            <a:ext cx="53211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HD Collaborative Research Group  </a:t>
            </a:r>
            <a:r>
              <a:rPr kumimoji="0" lang="en-US" sz="1800" b="0" i="1"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Cell</a:t>
            </a:r>
            <a:r>
              <a:rPr kumimoji="0" lang="en-US"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72:971–983</a:t>
            </a:r>
          </a:p>
        </p:txBody>
      </p:sp>
      <p:pic>
        <p:nvPicPr>
          <p:cNvPr id="10" name="Picture 2" descr="http://www.wilburworldofscience.com/CAG_repeats_and_HD_img_assist_custom-500x4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459" y="1670165"/>
            <a:ext cx="5186960" cy="464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5936" y="183118"/>
            <a:ext cx="8658006"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HD is caused by an expansion in the number of CAG repeats in the huntingtin (HTT) gene.</a:t>
            </a:r>
          </a:p>
        </p:txBody>
      </p:sp>
      <p:sp>
        <p:nvSpPr>
          <p:cNvPr id="6" name="TextBox 5">
            <a:extLst>
              <a:ext uri="{FF2B5EF4-FFF2-40B4-BE49-F238E27FC236}">
                <a16:creationId xmlns:a16="http://schemas.microsoft.com/office/drawing/2014/main" id="{2ECDC432-07BD-47D8-B2E4-FCAEFD327424}"/>
              </a:ext>
            </a:extLst>
          </p:cNvPr>
          <p:cNvSpPr txBox="1"/>
          <p:nvPr/>
        </p:nvSpPr>
        <p:spPr>
          <a:xfrm>
            <a:off x="542260" y="2509284"/>
            <a:ext cx="1243321"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dirty="0"/>
              <a:t>Wild-type HTT gene</a:t>
            </a:r>
          </a:p>
        </p:txBody>
      </p:sp>
      <p:sp>
        <p:nvSpPr>
          <p:cNvPr id="8" name="TextBox 7">
            <a:extLst>
              <a:ext uri="{FF2B5EF4-FFF2-40B4-BE49-F238E27FC236}">
                <a16:creationId xmlns:a16="http://schemas.microsoft.com/office/drawing/2014/main" id="{2B37E2DE-F4DA-427F-9D42-F6323BE527B4}"/>
              </a:ext>
            </a:extLst>
          </p:cNvPr>
          <p:cNvSpPr txBox="1"/>
          <p:nvPr/>
        </p:nvSpPr>
        <p:spPr>
          <a:xfrm>
            <a:off x="542260" y="4253023"/>
            <a:ext cx="1105787"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Expanded HTT gene</a:t>
            </a:r>
          </a:p>
        </p:txBody>
      </p:sp>
    </p:spTree>
    <p:extLst>
      <p:ext uri="{BB962C8B-B14F-4D97-AF65-F5344CB8AC3E}">
        <p14:creationId xmlns:p14="http://schemas.microsoft.com/office/powerpoint/2010/main" val="2275228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626">
                                            <p:txEl>
                                              <p:pRg st="0" end="0"/>
                                            </p:txEl>
                                          </p:spTgt>
                                        </p:tgtEl>
                                        <p:attrNameLst>
                                          <p:attrName>style.visibility</p:attrName>
                                        </p:attrNameLst>
                                      </p:cBhvr>
                                      <p:to>
                                        <p:strVal val="visible"/>
                                      </p:to>
                                    </p:set>
                                    <p:animEffect transition="in" filter="fade">
                                      <p:cBhvr>
                                        <p:cTn id="17" dur="1000"/>
                                        <p:tgtEl>
                                          <p:spTgt spid="26626">
                                            <p:txEl>
                                              <p:pRg st="0" end="0"/>
                                            </p:txEl>
                                          </p:spTgt>
                                        </p:tgtEl>
                                      </p:cBhvr>
                                    </p:animEffect>
                                    <p:anim calcmode="lin" valueType="num">
                                      <p:cBhvr>
                                        <p:cTn id="18" dur="1000" fill="hold"/>
                                        <p:tgtEl>
                                          <p:spTgt spid="2662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66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P spid="6"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7BA242-8F43-4D52-92A6-2846D088B9E1}"/>
              </a:ext>
            </a:extLst>
          </p:cNvPr>
          <p:cNvPicPr>
            <a:picLocks noChangeAspect="1"/>
          </p:cNvPicPr>
          <p:nvPr/>
        </p:nvPicPr>
        <p:blipFill>
          <a:blip r:embed="rId3"/>
          <a:stretch>
            <a:fillRect/>
          </a:stretch>
        </p:blipFill>
        <p:spPr>
          <a:xfrm>
            <a:off x="5895363" y="405738"/>
            <a:ext cx="1061918" cy="824219"/>
          </a:xfrm>
          <a:prstGeom prst="rect">
            <a:avLst/>
          </a:prstGeom>
        </p:spPr>
      </p:pic>
      <p:sp>
        <p:nvSpPr>
          <p:cNvPr id="3" name="Content Placeholder 2">
            <a:extLst>
              <a:ext uri="{FF2B5EF4-FFF2-40B4-BE49-F238E27FC236}">
                <a16:creationId xmlns:a16="http://schemas.microsoft.com/office/drawing/2014/main" id="{9A5EE8A6-C703-4832-B29D-68FD9C9EF6F9}"/>
              </a:ext>
            </a:extLst>
          </p:cNvPr>
          <p:cNvSpPr>
            <a:spLocks noGrp="1"/>
          </p:cNvSpPr>
          <p:nvPr>
            <p:ph idx="1"/>
          </p:nvPr>
        </p:nvSpPr>
        <p:spPr>
          <a:xfrm>
            <a:off x="489099" y="1557782"/>
            <a:ext cx="8102008" cy="1846004"/>
          </a:xfrm>
        </p:spPr>
        <p:txBody>
          <a:bodyPr>
            <a:normAutofit fontScale="85000" lnSpcReduction="10000"/>
          </a:bodyPr>
          <a:lstStyle/>
          <a:p>
            <a:r>
              <a:rPr lang="en-US" sz="2200" dirty="0"/>
              <a:t>The University of Iowa – Iowa City, IA</a:t>
            </a:r>
          </a:p>
          <a:p>
            <a:r>
              <a:rPr lang="en-US" sz="2200" dirty="0"/>
              <a:t>Penn Medicine and the Children's Hospital of Philadelphia – Philadelphia, PA</a:t>
            </a:r>
          </a:p>
          <a:p>
            <a:r>
              <a:rPr lang="en-US" sz="2200" dirty="0"/>
              <a:t>Columbia University Medical Center – New York, NY</a:t>
            </a:r>
          </a:p>
          <a:p>
            <a:r>
              <a:rPr lang="en-US" sz="2200" dirty="0"/>
              <a:t>The University of Texas Health Science Center at Houston – Houston, TX</a:t>
            </a:r>
          </a:p>
          <a:p>
            <a:r>
              <a:rPr lang="en-US" sz="2200" dirty="0"/>
              <a:t>UC Davis Medical Center – Sacramento, CA</a:t>
            </a:r>
          </a:p>
          <a:p>
            <a:pPr marL="5358" indent="0">
              <a:buNone/>
            </a:pPr>
            <a:endParaRPr lang="en-US" dirty="0"/>
          </a:p>
        </p:txBody>
      </p:sp>
      <p:sp>
        <p:nvSpPr>
          <p:cNvPr id="5" name="Title 1">
            <a:extLst>
              <a:ext uri="{FF2B5EF4-FFF2-40B4-BE49-F238E27FC236}">
                <a16:creationId xmlns:a16="http://schemas.microsoft.com/office/drawing/2014/main" id="{8B7A5C80-3D29-4B26-A654-C265AF7EB47C}"/>
              </a:ext>
            </a:extLst>
          </p:cNvPr>
          <p:cNvSpPr>
            <a:spLocks noGrp="1"/>
          </p:cNvSpPr>
          <p:nvPr>
            <p:ph type="title"/>
          </p:nvPr>
        </p:nvSpPr>
        <p:spPr>
          <a:xfrm>
            <a:off x="1166620" y="387608"/>
            <a:ext cx="6027884" cy="994172"/>
          </a:xfrm>
        </p:spPr>
        <p:txBody>
          <a:bodyPr>
            <a:normAutofit/>
          </a:bodyPr>
          <a:lstStyle/>
          <a:p>
            <a:r>
              <a:rPr lang="en-US" sz="3600" dirty="0"/>
              <a:t> New for </a:t>
            </a:r>
            <a:r>
              <a:rPr lang="en-US" sz="4050" dirty="0" err="1">
                <a:solidFill>
                  <a:srgbClr val="0000FF"/>
                </a:solidFill>
                <a:latin typeface="Berlin Sans FB Demi" panose="020E0802020502020306" pitchFamily="34" charset="0"/>
              </a:rPr>
              <a:t>ChANGE</a:t>
            </a:r>
            <a:r>
              <a:rPr lang="en-US" sz="4050" dirty="0">
                <a:solidFill>
                  <a:srgbClr val="0000FF"/>
                </a:solidFill>
                <a:latin typeface="Berlin Sans FB Demi" panose="020E0802020502020306" pitchFamily="34" charset="0"/>
              </a:rPr>
              <a:t> HD</a:t>
            </a:r>
            <a:endParaRPr lang="en-US" sz="4050" dirty="0"/>
          </a:p>
        </p:txBody>
      </p:sp>
      <p:pic>
        <p:nvPicPr>
          <p:cNvPr id="9" name="Picture 8">
            <a:extLst>
              <a:ext uri="{FF2B5EF4-FFF2-40B4-BE49-F238E27FC236}">
                <a16:creationId xmlns:a16="http://schemas.microsoft.com/office/drawing/2014/main" id="{09D1CBF9-9DC1-44B8-BD55-21CA0CAFD296}"/>
              </a:ext>
            </a:extLst>
          </p:cNvPr>
          <p:cNvPicPr>
            <a:picLocks noChangeAspect="1"/>
          </p:cNvPicPr>
          <p:nvPr/>
        </p:nvPicPr>
        <p:blipFill>
          <a:blip r:embed="rId4"/>
          <a:stretch>
            <a:fillRect/>
          </a:stretch>
        </p:blipFill>
        <p:spPr>
          <a:xfrm>
            <a:off x="2445408" y="3393200"/>
            <a:ext cx="4108492" cy="2191341"/>
          </a:xfrm>
          <a:prstGeom prst="rect">
            <a:avLst/>
          </a:prstGeom>
        </p:spPr>
      </p:pic>
      <p:sp>
        <p:nvSpPr>
          <p:cNvPr id="10" name="Star: 5 Points 9">
            <a:extLst>
              <a:ext uri="{FF2B5EF4-FFF2-40B4-BE49-F238E27FC236}">
                <a16:creationId xmlns:a16="http://schemas.microsoft.com/office/drawing/2014/main" id="{0E1171D6-90EB-4503-826B-C96C901B512F}"/>
              </a:ext>
            </a:extLst>
          </p:cNvPr>
          <p:cNvSpPr/>
          <p:nvPr/>
        </p:nvSpPr>
        <p:spPr>
          <a:xfrm>
            <a:off x="6059473" y="3900056"/>
            <a:ext cx="132127" cy="1522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 name="Star: 5 Points 10">
            <a:extLst>
              <a:ext uri="{FF2B5EF4-FFF2-40B4-BE49-F238E27FC236}">
                <a16:creationId xmlns:a16="http://schemas.microsoft.com/office/drawing/2014/main" id="{34E0587B-372C-49D5-8229-1AFB8DFDB6DA}"/>
              </a:ext>
            </a:extLst>
          </p:cNvPr>
          <p:cNvSpPr/>
          <p:nvPr/>
        </p:nvSpPr>
        <p:spPr>
          <a:xfrm>
            <a:off x="5829300" y="4066538"/>
            <a:ext cx="132127" cy="1522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2" name="Star: 5 Points 11">
            <a:extLst>
              <a:ext uri="{FF2B5EF4-FFF2-40B4-BE49-F238E27FC236}">
                <a16:creationId xmlns:a16="http://schemas.microsoft.com/office/drawing/2014/main" id="{069045F8-4EED-4AB5-AAE5-B1819F214BB3}"/>
              </a:ext>
            </a:extLst>
          </p:cNvPr>
          <p:cNvSpPr/>
          <p:nvPr/>
        </p:nvSpPr>
        <p:spPr>
          <a:xfrm>
            <a:off x="4590876" y="5147967"/>
            <a:ext cx="132127" cy="1522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3" name="Star: 5 Points 12">
            <a:extLst>
              <a:ext uri="{FF2B5EF4-FFF2-40B4-BE49-F238E27FC236}">
                <a16:creationId xmlns:a16="http://schemas.microsoft.com/office/drawing/2014/main" id="{38726FCC-B5AE-42F0-A06C-65DF1B80B1B0}"/>
              </a:ext>
            </a:extLst>
          </p:cNvPr>
          <p:cNvSpPr/>
          <p:nvPr/>
        </p:nvSpPr>
        <p:spPr>
          <a:xfrm>
            <a:off x="2637290" y="4237081"/>
            <a:ext cx="132127" cy="1522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Star: 5 Points 13">
            <a:extLst>
              <a:ext uri="{FF2B5EF4-FFF2-40B4-BE49-F238E27FC236}">
                <a16:creationId xmlns:a16="http://schemas.microsoft.com/office/drawing/2014/main" id="{F1C9376E-1091-4B5E-A0DA-9D11EE9EA036}"/>
              </a:ext>
            </a:extLst>
          </p:cNvPr>
          <p:cNvSpPr/>
          <p:nvPr/>
        </p:nvSpPr>
        <p:spPr>
          <a:xfrm>
            <a:off x="4777990" y="4084830"/>
            <a:ext cx="132127" cy="1522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TextBox 6">
            <a:extLst>
              <a:ext uri="{FF2B5EF4-FFF2-40B4-BE49-F238E27FC236}">
                <a16:creationId xmlns:a16="http://schemas.microsoft.com/office/drawing/2014/main" id="{05754364-C7DE-42E9-BA40-C512A0F4582F}"/>
              </a:ext>
            </a:extLst>
          </p:cNvPr>
          <p:cNvSpPr txBox="1"/>
          <p:nvPr/>
        </p:nvSpPr>
        <p:spPr>
          <a:xfrm>
            <a:off x="0" y="5033497"/>
            <a:ext cx="4180562" cy="923330"/>
          </a:xfrm>
          <a:prstGeom prst="rect">
            <a:avLst/>
          </a:prstGeom>
          <a:noFill/>
        </p:spPr>
        <p:txBody>
          <a:bodyPr wrap="square" rtlCol="0">
            <a:spAutoFit/>
          </a:bodyPr>
          <a:lstStyle/>
          <a:p>
            <a:pPr algn="ctr"/>
            <a:r>
              <a:rPr lang="en-US" sz="5400" dirty="0">
                <a:latin typeface="Showcard Gothic" panose="04020904020102020604" pitchFamily="82" charset="0"/>
              </a:rPr>
              <a:t>Five sites!</a:t>
            </a:r>
          </a:p>
        </p:txBody>
      </p:sp>
    </p:spTree>
    <p:extLst>
      <p:ext uri="{BB962C8B-B14F-4D97-AF65-F5344CB8AC3E}">
        <p14:creationId xmlns:p14="http://schemas.microsoft.com/office/powerpoint/2010/main" val="391296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2" presetClass="emph" presetSubtype="0" fill="hold" grpId="1" nodeType="after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grpId="2" nodeType="clickEffect">
                                  <p:stCondLst>
                                    <p:cond delay="0"/>
                                  </p:stCondLst>
                                  <p:childTnLst>
                                    <p:anim calcmode="lin" valueType="num">
                                      <p:cBhvr>
                                        <p:cTn id="21" dur="1000"/>
                                        <p:tgtEl>
                                          <p:spTgt spid="7"/>
                                        </p:tgtEl>
                                        <p:attrNameLst>
                                          <p:attrName>ppt_w</p:attrName>
                                        </p:attrNameLst>
                                      </p:cBhvr>
                                      <p:tavLst>
                                        <p:tav tm="0">
                                          <p:val>
                                            <p:strVal val="ppt_w"/>
                                          </p:val>
                                        </p:tav>
                                        <p:tav tm="100000">
                                          <p:val>
                                            <p:fltVal val="0"/>
                                          </p:val>
                                        </p:tav>
                                      </p:tavLst>
                                    </p:anim>
                                    <p:anim calcmode="lin" valueType="num">
                                      <p:cBhvr>
                                        <p:cTn id="22" dur="1000"/>
                                        <p:tgtEl>
                                          <p:spTgt spid="7"/>
                                        </p:tgtEl>
                                        <p:attrNameLst>
                                          <p:attrName>ppt_h</p:attrName>
                                        </p:attrNameLst>
                                      </p:cBhvr>
                                      <p:tavLst>
                                        <p:tav tm="0">
                                          <p:val>
                                            <p:strVal val="ppt_h"/>
                                          </p:val>
                                        </p:tav>
                                        <p:tav tm="100000">
                                          <p:val>
                                            <p:fltVal val="0"/>
                                          </p:val>
                                        </p:tav>
                                      </p:tavLst>
                                    </p:anim>
                                    <p:anim calcmode="lin" valueType="num">
                                      <p:cBhvr>
                                        <p:cTn id="23" dur="1000"/>
                                        <p:tgtEl>
                                          <p:spTgt spid="7"/>
                                        </p:tgtEl>
                                        <p:attrNameLst>
                                          <p:attrName>style.rotation</p:attrName>
                                        </p:attrNameLst>
                                      </p:cBhvr>
                                      <p:tavLst>
                                        <p:tav tm="0">
                                          <p:val>
                                            <p:fltVal val="0"/>
                                          </p:val>
                                        </p:tav>
                                        <p:tav tm="100000">
                                          <p:val>
                                            <p:fltVal val="90"/>
                                          </p:val>
                                        </p:tav>
                                      </p:tavLst>
                                    </p:anim>
                                    <p:animEffect transition="out" filter="fade">
                                      <p:cBhvr>
                                        <p:cTn id="24" dur="1000"/>
                                        <p:tgtEl>
                                          <p:spTgt spid="7"/>
                                        </p:tgtEl>
                                      </p:cBhvr>
                                    </p:animEffect>
                                    <p:set>
                                      <p:cBhvr>
                                        <p:cTn id="25" dur="1" fill="hold">
                                          <p:stCondLst>
                                            <p:cond delay="999"/>
                                          </p:stCondLst>
                                        </p:cTn>
                                        <p:tgtEl>
                                          <p:spTgt spid="7"/>
                                        </p:tgtEl>
                                        <p:attrNameLst>
                                          <p:attrName>style.visibility</p:attrName>
                                        </p:attrNameLst>
                                      </p:cBhvr>
                                      <p:to>
                                        <p:strVal val="hidden"/>
                                      </p:to>
                                    </p:se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additive="base">
                                        <p:cTn id="3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000"/>
                            </p:stCondLst>
                            <p:childTnLst>
                              <p:par>
                                <p:cTn id="38" presetID="15"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fltVal val="0"/>
                                          </p:val>
                                        </p:tav>
                                        <p:tav tm="100000">
                                          <p:val>
                                            <p:strVal val="#ppt_w"/>
                                          </p:val>
                                        </p:tav>
                                      </p:tavLst>
                                    </p:anim>
                                    <p:anim calcmode="lin" valueType="num">
                                      <p:cBhvr>
                                        <p:cTn id="41" dur="1000" fill="hold"/>
                                        <p:tgtEl>
                                          <p:spTgt spid="14"/>
                                        </p:tgtEl>
                                        <p:attrNameLst>
                                          <p:attrName>ppt_h</p:attrName>
                                        </p:attrNameLst>
                                      </p:cBhvr>
                                      <p:tavLst>
                                        <p:tav tm="0">
                                          <p:val>
                                            <p:fltVal val="0"/>
                                          </p:val>
                                        </p:tav>
                                        <p:tav tm="100000">
                                          <p:val>
                                            <p:strVal val="#ppt_h"/>
                                          </p:val>
                                        </p:tav>
                                      </p:tavLst>
                                    </p:anim>
                                    <p:anim calcmode="lin" valueType="num">
                                      <p:cBhvr>
                                        <p:cTn id="42"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44" fill="hold">
                            <p:stCondLst>
                              <p:cond delay="3000"/>
                            </p:stCondLst>
                            <p:childTnLst>
                              <p:par>
                                <p:cTn id="45" presetID="2" presetClass="entr" presetSubtype="4" fill="hold" nodeType="after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 calcmode="lin" valueType="num">
                                      <p:cBhvr additive="base">
                                        <p:cTn id="4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49" fill="hold">
                            <p:stCondLst>
                              <p:cond delay="3500"/>
                            </p:stCondLst>
                            <p:childTnLst>
                              <p:par>
                                <p:cTn id="50" presetID="15"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fltVal val="0"/>
                                          </p:val>
                                        </p:tav>
                                        <p:tav tm="100000">
                                          <p:val>
                                            <p:strVal val="#ppt_w"/>
                                          </p:val>
                                        </p:tav>
                                      </p:tavLst>
                                    </p:anim>
                                    <p:anim calcmode="lin" valueType="num">
                                      <p:cBhvr>
                                        <p:cTn id="53" dur="1000" fill="hold"/>
                                        <p:tgtEl>
                                          <p:spTgt spid="11"/>
                                        </p:tgtEl>
                                        <p:attrNameLst>
                                          <p:attrName>ppt_h</p:attrName>
                                        </p:attrNameLst>
                                      </p:cBhvr>
                                      <p:tavLst>
                                        <p:tav tm="0">
                                          <p:val>
                                            <p:fltVal val="0"/>
                                          </p:val>
                                        </p:tav>
                                        <p:tav tm="100000">
                                          <p:val>
                                            <p:strVal val="#ppt_h"/>
                                          </p:val>
                                        </p:tav>
                                      </p:tavLst>
                                    </p:anim>
                                    <p:anim calcmode="lin" valueType="num">
                                      <p:cBhvr>
                                        <p:cTn id="5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56" fill="hold">
                            <p:stCondLst>
                              <p:cond delay="4500"/>
                            </p:stCondLst>
                            <p:childTnLst>
                              <p:par>
                                <p:cTn id="57" presetID="2" presetClass="entr" presetSubtype="4" fill="hold" nodeType="after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 calcmode="lin" valueType="num">
                                      <p:cBhvr additive="base">
                                        <p:cTn id="5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61" fill="hold">
                            <p:stCondLst>
                              <p:cond delay="5000"/>
                            </p:stCondLst>
                            <p:childTnLst>
                              <p:par>
                                <p:cTn id="62" presetID="15"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1000" fill="hold"/>
                                        <p:tgtEl>
                                          <p:spTgt spid="10"/>
                                        </p:tgtEl>
                                        <p:attrNameLst>
                                          <p:attrName>ppt_w</p:attrName>
                                        </p:attrNameLst>
                                      </p:cBhvr>
                                      <p:tavLst>
                                        <p:tav tm="0">
                                          <p:val>
                                            <p:fltVal val="0"/>
                                          </p:val>
                                        </p:tav>
                                        <p:tav tm="100000">
                                          <p:val>
                                            <p:strVal val="#ppt_w"/>
                                          </p:val>
                                        </p:tav>
                                      </p:tavLst>
                                    </p:anim>
                                    <p:anim calcmode="lin" valueType="num">
                                      <p:cBhvr>
                                        <p:cTn id="65" dur="1000" fill="hold"/>
                                        <p:tgtEl>
                                          <p:spTgt spid="10"/>
                                        </p:tgtEl>
                                        <p:attrNameLst>
                                          <p:attrName>ppt_h</p:attrName>
                                        </p:attrNameLst>
                                      </p:cBhvr>
                                      <p:tavLst>
                                        <p:tav tm="0">
                                          <p:val>
                                            <p:fltVal val="0"/>
                                          </p:val>
                                        </p:tav>
                                        <p:tav tm="100000">
                                          <p:val>
                                            <p:strVal val="#ppt_h"/>
                                          </p:val>
                                        </p:tav>
                                      </p:tavLst>
                                    </p:anim>
                                    <p:anim calcmode="lin" valueType="num">
                                      <p:cBhvr>
                                        <p:cTn id="6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8" fill="hold">
                            <p:stCondLst>
                              <p:cond delay="6000"/>
                            </p:stCondLst>
                            <p:childTnLst>
                              <p:par>
                                <p:cTn id="69" presetID="2" presetClass="entr" presetSubtype="4" fill="hold" nodeType="afterEffect">
                                  <p:stCondLst>
                                    <p:cond delay="0"/>
                                  </p:stCondLst>
                                  <p:childTnLst>
                                    <p:set>
                                      <p:cBhvr>
                                        <p:cTn id="70" dur="1" fill="hold">
                                          <p:stCondLst>
                                            <p:cond delay="0"/>
                                          </p:stCondLst>
                                        </p:cTn>
                                        <p:tgtEl>
                                          <p:spTgt spid="3">
                                            <p:txEl>
                                              <p:pRg st="3" end="3"/>
                                            </p:txEl>
                                          </p:spTgt>
                                        </p:tgtEl>
                                        <p:attrNameLst>
                                          <p:attrName>style.visibility</p:attrName>
                                        </p:attrNameLst>
                                      </p:cBhvr>
                                      <p:to>
                                        <p:strVal val="visible"/>
                                      </p:to>
                                    </p:set>
                                    <p:anim calcmode="lin" valueType="num">
                                      <p:cBhvr additive="base">
                                        <p:cTn id="7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73" fill="hold">
                            <p:stCondLst>
                              <p:cond delay="6500"/>
                            </p:stCondLst>
                            <p:childTnLst>
                              <p:par>
                                <p:cTn id="74" presetID="15" presetClass="entr" presetSubtype="0" fill="hold" grpId="0" nodeType="after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1000" fill="hold"/>
                                        <p:tgtEl>
                                          <p:spTgt spid="12"/>
                                        </p:tgtEl>
                                        <p:attrNameLst>
                                          <p:attrName>ppt_w</p:attrName>
                                        </p:attrNameLst>
                                      </p:cBhvr>
                                      <p:tavLst>
                                        <p:tav tm="0">
                                          <p:val>
                                            <p:fltVal val="0"/>
                                          </p:val>
                                        </p:tav>
                                        <p:tav tm="100000">
                                          <p:val>
                                            <p:strVal val="#ppt_w"/>
                                          </p:val>
                                        </p:tav>
                                      </p:tavLst>
                                    </p:anim>
                                    <p:anim calcmode="lin" valueType="num">
                                      <p:cBhvr>
                                        <p:cTn id="77" dur="1000" fill="hold"/>
                                        <p:tgtEl>
                                          <p:spTgt spid="12"/>
                                        </p:tgtEl>
                                        <p:attrNameLst>
                                          <p:attrName>ppt_h</p:attrName>
                                        </p:attrNameLst>
                                      </p:cBhvr>
                                      <p:tavLst>
                                        <p:tav tm="0">
                                          <p:val>
                                            <p:fltVal val="0"/>
                                          </p:val>
                                        </p:tav>
                                        <p:tav tm="100000">
                                          <p:val>
                                            <p:strVal val="#ppt_h"/>
                                          </p:val>
                                        </p:tav>
                                      </p:tavLst>
                                    </p:anim>
                                    <p:anim calcmode="lin" valueType="num">
                                      <p:cBhvr>
                                        <p:cTn id="7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80" fill="hold">
                            <p:stCondLst>
                              <p:cond delay="7500"/>
                            </p:stCondLst>
                            <p:childTnLst>
                              <p:par>
                                <p:cTn id="81" presetID="2" presetClass="entr" presetSubtype="4" fill="hold" nodeType="afterEffect">
                                  <p:stCondLst>
                                    <p:cond delay="0"/>
                                  </p:stCondLst>
                                  <p:childTnLst>
                                    <p:set>
                                      <p:cBhvr>
                                        <p:cTn id="82" dur="1" fill="hold">
                                          <p:stCondLst>
                                            <p:cond delay="0"/>
                                          </p:stCondLst>
                                        </p:cTn>
                                        <p:tgtEl>
                                          <p:spTgt spid="3">
                                            <p:txEl>
                                              <p:pRg st="4" end="4"/>
                                            </p:txEl>
                                          </p:spTgt>
                                        </p:tgtEl>
                                        <p:attrNameLst>
                                          <p:attrName>style.visibility</p:attrName>
                                        </p:attrNameLst>
                                      </p:cBhvr>
                                      <p:to>
                                        <p:strVal val="visible"/>
                                      </p:to>
                                    </p:set>
                                    <p:anim calcmode="lin" valueType="num">
                                      <p:cBhvr additive="base">
                                        <p:cTn id="8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85" fill="hold">
                            <p:stCondLst>
                              <p:cond delay="8000"/>
                            </p:stCondLst>
                            <p:childTnLst>
                              <p:par>
                                <p:cTn id="86" presetID="15" presetClass="entr" presetSubtype="0" fill="hold" grpId="0" nodeType="afterEffect">
                                  <p:stCondLst>
                                    <p:cond delay="0"/>
                                  </p:stCondLst>
                                  <p:childTnLst>
                                    <p:set>
                                      <p:cBhvr>
                                        <p:cTn id="87" dur="1" fill="hold">
                                          <p:stCondLst>
                                            <p:cond delay="0"/>
                                          </p:stCondLst>
                                        </p:cTn>
                                        <p:tgtEl>
                                          <p:spTgt spid="13"/>
                                        </p:tgtEl>
                                        <p:attrNameLst>
                                          <p:attrName>style.visibility</p:attrName>
                                        </p:attrNameLst>
                                      </p:cBhvr>
                                      <p:to>
                                        <p:strVal val="visible"/>
                                      </p:to>
                                    </p:set>
                                    <p:anim calcmode="lin" valueType="num">
                                      <p:cBhvr>
                                        <p:cTn id="88" dur="1000" fill="hold"/>
                                        <p:tgtEl>
                                          <p:spTgt spid="13"/>
                                        </p:tgtEl>
                                        <p:attrNameLst>
                                          <p:attrName>ppt_w</p:attrName>
                                        </p:attrNameLst>
                                      </p:cBhvr>
                                      <p:tavLst>
                                        <p:tav tm="0">
                                          <p:val>
                                            <p:fltVal val="0"/>
                                          </p:val>
                                        </p:tav>
                                        <p:tav tm="100000">
                                          <p:val>
                                            <p:strVal val="#ppt_w"/>
                                          </p:val>
                                        </p:tav>
                                      </p:tavLst>
                                    </p:anim>
                                    <p:anim calcmode="lin" valueType="num">
                                      <p:cBhvr>
                                        <p:cTn id="89" dur="1000" fill="hold"/>
                                        <p:tgtEl>
                                          <p:spTgt spid="13"/>
                                        </p:tgtEl>
                                        <p:attrNameLst>
                                          <p:attrName>ppt_h</p:attrName>
                                        </p:attrNameLst>
                                      </p:cBhvr>
                                      <p:tavLst>
                                        <p:tav tm="0">
                                          <p:val>
                                            <p:fltVal val="0"/>
                                          </p:val>
                                        </p:tav>
                                        <p:tav tm="100000">
                                          <p:val>
                                            <p:strVal val="#ppt_h"/>
                                          </p:val>
                                        </p:tav>
                                      </p:tavLst>
                                    </p:anim>
                                    <p:anim calcmode="lin" valueType="num">
                                      <p:cBhvr>
                                        <p:cTn id="90"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91"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7" grpId="0"/>
      <p:bldP spid="7" grpId="1"/>
      <p:bldP spid="7"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09C51-C088-4E92-9BA9-426305C96758}"/>
              </a:ext>
            </a:extLst>
          </p:cNvPr>
          <p:cNvSpPr>
            <a:spLocks noGrp="1"/>
          </p:cNvSpPr>
          <p:nvPr>
            <p:ph type="title"/>
          </p:nvPr>
        </p:nvSpPr>
        <p:spPr>
          <a:xfrm>
            <a:off x="1316776" y="376184"/>
            <a:ext cx="5915025" cy="468581"/>
          </a:xfrm>
        </p:spPr>
        <p:txBody>
          <a:bodyPr>
            <a:normAutofit fontScale="90000"/>
          </a:bodyPr>
          <a:lstStyle/>
          <a:p>
            <a:r>
              <a:rPr lang="en-US" dirty="0"/>
              <a:t>Participation</a:t>
            </a:r>
          </a:p>
        </p:txBody>
      </p:sp>
      <p:sp>
        <p:nvSpPr>
          <p:cNvPr id="3" name="Content Placeholder 2">
            <a:extLst>
              <a:ext uri="{FF2B5EF4-FFF2-40B4-BE49-F238E27FC236}">
                <a16:creationId xmlns:a16="http://schemas.microsoft.com/office/drawing/2014/main" id="{38B4B141-FEE6-439E-ACDF-47BBFEEB6621}"/>
              </a:ext>
            </a:extLst>
          </p:cNvPr>
          <p:cNvSpPr>
            <a:spLocks noGrp="1"/>
          </p:cNvSpPr>
          <p:nvPr>
            <p:ph idx="1"/>
          </p:nvPr>
        </p:nvSpPr>
        <p:spPr>
          <a:xfrm>
            <a:off x="563526" y="1589043"/>
            <a:ext cx="7793664" cy="3890297"/>
          </a:xfrm>
        </p:spPr>
        <p:txBody>
          <a:bodyPr>
            <a:normAutofit fontScale="85000" lnSpcReduction="20000"/>
          </a:bodyPr>
          <a:lstStyle/>
          <a:p>
            <a:r>
              <a:rPr lang="en-US" dirty="0"/>
              <a:t>Young people under the age of 18 will need to bring at least one parent or guardian along for the visit</a:t>
            </a:r>
          </a:p>
          <a:p>
            <a:r>
              <a:rPr lang="en-US" dirty="0"/>
              <a:t>Participants are paid for their time and effort</a:t>
            </a:r>
          </a:p>
          <a:p>
            <a:r>
              <a:rPr lang="en-US" dirty="0"/>
              <a:t>A study day takes about 6-8 hours</a:t>
            </a:r>
          </a:p>
          <a:p>
            <a:r>
              <a:rPr lang="en-US" dirty="0"/>
              <a:t>All travel arrangements are handled by study staff, and travel-related expenses that cannot be paid in advance will be reimbursed</a:t>
            </a:r>
          </a:p>
          <a:p>
            <a:r>
              <a:rPr lang="en-US" dirty="0"/>
              <a:t>Eligible participants are at risk for HD.  This means they have a parent or grandparent who has been diagnosed with HD.  </a:t>
            </a:r>
          </a:p>
          <a:p>
            <a:r>
              <a:rPr lang="en-US" dirty="0"/>
              <a:t>Older participants who have already had genetic testing are encouraged to keep their status undisclosed to study staff.</a:t>
            </a:r>
          </a:p>
        </p:txBody>
      </p:sp>
      <p:pic>
        <p:nvPicPr>
          <p:cNvPr id="5" name="Picture 4">
            <a:extLst>
              <a:ext uri="{FF2B5EF4-FFF2-40B4-BE49-F238E27FC236}">
                <a16:creationId xmlns:a16="http://schemas.microsoft.com/office/drawing/2014/main" id="{341538F9-C7ED-497D-990E-E6746983E15C}"/>
              </a:ext>
            </a:extLst>
          </p:cNvPr>
          <p:cNvPicPr>
            <a:picLocks noChangeAspect="1"/>
          </p:cNvPicPr>
          <p:nvPr/>
        </p:nvPicPr>
        <p:blipFill>
          <a:blip r:embed="rId3"/>
          <a:stretch>
            <a:fillRect/>
          </a:stretch>
        </p:blipFill>
        <p:spPr>
          <a:xfrm>
            <a:off x="7529585" y="5687810"/>
            <a:ext cx="1061918" cy="824219"/>
          </a:xfrm>
          <a:prstGeom prst="rect">
            <a:avLst/>
          </a:prstGeom>
        </p:spPr>
      </p:pic>
    </p:spTree>
    <p:extLst>
      <p:ext uri="{BB962C8B-B14F-4D97-AF65-F5344CB8AC3E}">
        <p14:creationId xmlns:p14="http://schemas.microsoft.com/office/powerpoint/2010/main" val="205815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1885E6F4-49ED-4548-A256-C58B5BD0C877}"/>
              </a:ext>
            </a:extLst>
          </p:cNvPr>
          <p:cNvSpPr>
            <a:spLocks noGrp="1"/>
          </p:cNvSpPr>
          <p:nvPr>
            <p:ph type="body" sz="quarter" idx="11"/>
          </p:nvPr>
        </p:nvSpPr>
        <p:spPr>
          <a:xfrm>
            <a:off x="5851305" y="985839"/>
            <a:ext cx="3062977" cy="1732360"/>
          </a:xfrm>
        </p:spPr>
        <p:txBody>
          <a:bodyPr/>
          <a:lstStyle/>
          <a:p>
            <a:r>
              <a:rPr lang="en-US" sz="3000" b="0" dirty="0">
                <a:solidFill>
                  <a:schemeClr val="bg1"/>
                </a:solidFill>
                <a:latin typeface="Arial" panose="020B0604020202020204" pitchFamily="34" charset="0"/>
                <a:cs typeface="Arial" panose="020B0604020202020204" pitchFamily="34" charset="0"/>
              </a:rPr>
              <a:t>Questions?</a:t>
            </a:r>
          </a:p>
          <a:p>
            <a:r>
              <a:rPr lang="en-US" sz="3000" b="0" dirty="0">
                <a:solidFill>
                  <a:schemeClr val="bg1"/>
                </a:solidFill>
                <a:latin typeface="Arial" panose="020B0604020202020204" pitchFamily="34" charset="0"/>
                <a:cs typeface="Arial" panose="020B0604020202020204" pitchFamily="34" charset="0"/>
              </a:rPr>
              <a:t>Comments?</a:t>
            </a:r>
          </a:p>
          <a:p>
            <a:endParaRPr lang="en-US" dirty="0"/>
          </a:p>
        </p:txBody>
      </p:sp>
      <p:sp>
        <p:nvSpPr>
          <p:cNvPr id="16" name="Text Placeholder 15">
            <a:extLst>
              <a:ext uri="{FF2B5EF4-FFF2-40B4-BE49-F238E27FC236}">
                <a16:creationId xmlns:a16="http://schemas.microsoft.com/office/drawing/2014/main" id="{B376C91F-CAB1-3C48-805B-749E807C4540}"/>
              </a:ext>
            </a:extLst>
          </p:cNvPr>
          <p:cNvSpPr>
            <a:spLocks noGrp="1"/>
          </p:cNvSpPr>
          <p:nvPr>
            <p:ph type="body" sz="quarter" idx="12"/>
          </p:nvPr>
        </p:nvSpPr>
        <p:spPr>
          <a:xfrm>
            <a:off x="6088857" y="2973484"/>
            <a:ext cx="2825354" cy="489347"/>
          </a:xfrm>
        </p:spPr>
        <p:txBody>
          <a:bodyPr/>
          <a:lstStyle/>
          <a:p>
            <a:r>
              <a:rPr lang="en-US" sz="1350" dirty="0">
                <a:solidFill>
                  <a:schemeClr val="bg1"/>
                </a:solidFill>
                <a:latin typeface="Arial" panose="020B0604020202020204" pitchFamily="34" charset="0"/>
                <a:cs typeface="Arial" panose="020B0604020202020204" pitchFamily="34" charset="0"/>
              </a:rPr>
              <a:t>UC Davis Medical Center</a:t>
            </a:r>
          </a:p>
          <a:p>
            <a:r>
              <a:rPr lang="en-US" sz="1350" dirty="0">
                <a:solidFill>
                  <a:schemeClr val="bg1"/>
                </a:solidFill>
                <a:latin typeface="Arial" panose="020B0604020202020204" pitchFamily="34" charset="0"/>
                <a:cs typeface="Arial" panose="020B0604020202020204" pitchFamily="34" charset="0"/>
              </a:rPr>
              <a:t>4860 Y Street</a:t>
            </a:r>
          </a:p>
          <a:p>
            <a:r>
              <a:rPr lang="en-US" sz="1350" dirty="0">
                <a:solidFill>
                  <a:schemeClr val="bg1"/>
                </a:solidFill>
                <a:latin typeface="Arial" panose="020B0604020202020204" pitchFamily="34" charset="0"/>
                <a:cs typeface="Arial" panose="020B0604020202020204" pitchFamily="34" charset="0"/>
              </a:rPr>
              <a:t>Suite 3700</a:t>
            </a:r>
          </a:p>
          <a:p>
            <a:r>
              <a:rPr lang="en-US" sz="1350" dirty="0">
                <a:solidFill>
                  <a:schemeClr val="bg1"/>
                </a:solidFill>
                <a:latin typeface="Arial" panose="020B0604020202020204" pitchFamily="34" charset="0"/>
                <a:cs typeface="Arial" panose="020B0604020202020204" pitchFamily="34" charset="0"/>
              </a:rPr>
              <a:t>Sacramento, CA | 95817</a:t>
            </a:r>
          </a:p>
        </p:txBody>
      </p:sp>
      <p:sp>
        <p:nvSpPr>
          <p:cNvPr id="17" name="Text Placeholder 16">
            <a:extLst>
              <a:ext uri="{FF2B5EF4-FFF2-40B4-BE49-F238E27FC236}">
                <a16:creationId xmlns:a16="http://schemas.microsoft.com/office/drawing/2014/main" id="{C9772B87-9459-6848-9465-A4C18B13E484}"/>
              </a:ext>
            </a:extLst>
          </p:cNvPr>
          <p:cNvSpPr>
            <a:spLocks noGrp="1"/>
          </p:cNvSpPr>
          <p:nvPr>
            <p:ph type="body" sz="quarter" idx="13"/>
          </p:nvPr>
        </p:nvSpPr>
        <p:spPr>
          <a:xfrm>
            <a:off x="6088857" y="3589919"/>
            <a:ext cx="2825354" cy="350603"/>
          </a:xfrm>
        </p:spPr>
        <p:txBody>
          <a:bodyPr/>
          <a:lstStyle/>
          <a:p>
            <a:r>
              <a:rPr lang="en-US" sz="1350" dirty="0">
                <a:solidFill>
                  <a:schemeClr val="bg1"/>
                </a:solidFill>
                <a:latin typeface="Arial" panose="020B0604020202020204" pitchFamily="34" charset="0"/>
                <a:cs typeface="Arial" panose="020B0604020202020204" pitchFamily="34" charset="0"/>
              </a:rPr>
              <a:t>866-514-0858 | 916-891-1233</a:t>
            </a:r>
          </a:p>
        </p:txBody>
      </p:sp>
      <p:sp>
        <p:nvSpPr>
          <p:cNvPr id="18" name="Text Placeholder 17">
            <a:extLst>
              <a:ext uri="{FF2B5EF4-FFF2-40B4-BE49-F238E27FC236}">
                <a16:creationId xmlns:a16="http://schemas.microsoft.com/office/drawing/2014/main" id="{43D69219-76AA-0748-98F6-F3B3F6A06B1F}"/>
              </a:ext>
            </a:extLst>
          </p:cNvPr>
          <p:cNvSpPr>
            <a:spLocks noGrp="1"/>
          </p:cNvSpPr>
          <p:nvPr>
            <p:ph type="body" sz="quarter" idx="14"/>
          </p:nvPr>
        </p:nvSpPr>
        <p:spPr/>
        <p:txBody>
          <a:bodyPr/>
          <a:lstStyle/>
          <a:p>
            <a:r>
              <a:rPr lang="en-US" sz="1350" dirty="0">
                <a:solidFill>
                  <a:schemeClr val="bg1"/>
                </a:solidFill>
                <a:latin typeface="Arial" panose="020B0604020202020204" pitchFamily="34" charset="0"/>
                <a:cs typeface="Arial" panose="020B0604020202020204" pitchFamily="34" charset="0"/>
              </a:rPr>
              <a:t>changehd.org</a:t>
            </a:r>
          </a:p>
        </p:txBody>
      </p:sp>
      <p:sp>
        <p:nvSpPr>
          <p:cNvPr id="19" name="Text Placeholder 18">
            <a:extLst>
              <a:ext uri="{FF2B5EF4-FFF2-40B4-BE49-F238E27FC236}">
                <a16:creationId xmlns:a16="http://schemas.microsoft.com/office/drawing/2014/main" id="{1168B4AF-7B2B-0142-8906-F7C31C5FD5F2}"/>
              </a:ext>
            </a:extLst>
          </p:cNvPr>
          <p:cNvSpPr>
            <a:spLocks noGrp="1"/>
          </p:cNvSpPr>
          <p:nvPr>
            <p:ph type="body" sz="quarter" idx="15"/>
          </p:nvPr>
        </p:nvSpPr>
        <p:spPr/>
        <p:txBody>
          <a:bodyPr/>
          <a:lstStyle/>
          <a:p>
            <a:r>
              <a:rPr lang="en-US" sz="1350" dirty="0">
                <a:solidFill>
                  <a:schemeClr val="bg1"/>
                </a:solidFill>
                <a:latin typeface="Arial" panose="020B0604020202020204" pitchFamily="34" charset="0"/>
                <a:cs typeface="Arial" panose="020B0604020202020204" pitchFamily="34" charset="0"/>
              </a:rPr>
              <a:t>/</a:t>
            </a:r>
            <a:r>
              <a:rPr lang="en-US" sz="1350" dirty="0" err="1">
                <a:solidFill>
                  <a:schemeClr val="bg1"/>
                </a:solidFill>
                <a:latin typeface="Arial" panose="020B0604020202020204" pitchFamily="34" charset="0"/>
                <a:cs typeface="Arial" panose="020B0604020202020204" pitchFamily="34" charset="0"/>
              </a:rPr>
              <a:t>ChangeHDresearch</a:t>
            </a:r>
            <a:r>
              <a:rPr lang="en-US" sz="1350" dirty="0">
                <a:solidFill>
                  <a:schemeClr val="bg1"/>
                </a:solidFill>
                <a:latin typeface="Arial" panose="020B0604020202020204" pitchFamily="34" charset="0"/>
                <a:cs typeface="Arial" panose="020B0604020202020204" pitchFamily="34" charset="0"/>
              </a:rPr>
              <a:t> </a:t>
            </a:r>
          </a:p>
        </p:txBody>
      </p:sp>
      <p:sp>
        <p:nvSpPr>
          <p:cNvPr id="20" name="Text Placeholder 19">
            <a:extLst>
              <a:ext uri="{FF2B5EF4-FFF2-40B4-BE49-F238E27FC236}">
                <a16:creationId xmlns:a16="http://schemas.microsoft.com/office/drawing/2014/main" id="{459BD040-08E2-1440-845C-817D9534FDD4}"/>
              </a:ext>
            </a:extLst>
          </p:cNvPr>
          <p:cNvSpPr>
            <a:spLocks noGrp="1"/>
          </p:cNvSpPr>
          <p:nvPr>
            <p:ph type="body" sz="quarter" idx="16"/>
          </p:nvPr>
        </p:nvSpPr>
        <p:spPr/>
        <p:txBody>
          <a:bodyPr/>
          <a:lstStyle/>
          <a:p>
            <a:r>
              <a:rPr lang="en-US" sz="1350" dirty="0">
                <a:solidFill>
                  <a:schemeClr val="bg1"/>
                </a:solidFill>
                <a:latin typeface="Arial" panose="020B0604020202020204" pitchFamily="34" charset="0"/>
                <a:cs typeface="Arial" panose="020B0604020202020204" pitchFamily="34" charset="0"/>
              </a:rPr>
              <a:t>@</a:t>
            </a:r>
            <a:r>
              <a:rPr lang="en-US" sz="1350" dirty="0" err="1">
                <a:solidFill>
                  <a:schemeClr val="bg1"/>
                </a:solidFill>
                <a:latin typeface="Arial" panose="020B0604020202020204" pitchFamily="34" charset="0"/>
                <a:cs typeface="Arial" panose="020B0604020202020204" pitchFamily="34" charset="0"/>
              </a:rPr>
              <a:t>ChANGE_HDstudy</a:t>
            </a:r>
            <a:r>
              <a:rPr lang="en-US" sz="1350" dirty="0">
                <a:solidFill>
                  <a:schemeClr val="bg1"/>
                </a:solidFill>
                <a:latin typeface="Arial" panose="020B0604020202020204" pitchFamily="34" charset="0"/>
                <a:cs typeface="Arial" panose="020B0604020202020204" pitchFamily="34" charset="0"/>
              </a:rPr>
              <a:t> </a:t>
            </a:r>
          </a:p>
        </p:txBody>
      </p:sp>
      <p:sp>
        <p:nvSpPr>
          <p:cNvPr id="21" name="Text Placeholder 20">
            <a:extLst>
              <a:ext uri="{FF2B5EF4-FFF2-40B4-BE49-F238E27FC236}">
                <a16:creationId xmlns:a16="http://schemas.microsoft.com/office/drawing/2014/main" id="{00C740A9-488B-F947-9856-F9C8F4165E31}"/>
              </a:ext>
            </a:extLst>
          </p:cNvPr>
          <p:cNvSpPr>
            <a:spLocks noGrp="1"/>
          </p:cNvSpPr>
          <p:nvPr>
            <p:ph type="body" sz="quarter" idx="17"/>
          </p:nvPr>
        </p:nvSpPr>
        <p:spPr>
          <a:xfrm>
            <a:off x="6088857" y="4915903"/>
            <a:ext cx="2825354" cy="984879"/>
          </a:xfrm>
        </p:spPr>
        <p:txBody>
          <a:bodyPr/>
          <a:lstStyle/>
          <a:p>
            <a:r>
              <a:rPr lang="en-US" sz="1350" dirty="0">
                <a:solidFill>
                  <a:schemeClr val="bg1"/>
                </a:solidFill>
                <a:latin typeface="Arial" panose="020B0604020202020204" pitchFamily="34" charset="0"/>
                <a:cs typeface="Arial" panose="020B0604020202020204" pitchFamily="34" charset="0"/>
              </a:rPr>
              <a:t>change-hd@uiowa.edu</a:t>
            </a:r>
          </a:p>
        </p:txBody>
      </p:sp>
      <p:sp>
        <p:nvSpPr>
          <p:cNvPr id="9" name="Picture Placeholder 8">
            <a:extLst>
              <a:ext uri="{FF2B5EF4-FFF2-40B4-BE49-F238E27FC236}">
                <a16:creationId xmlns:a16="http://schemas.microsoft.com/office/drawing/2014/main" id="{BC776597-FBE9-4438-9880-1E4BDC27C010}"/>
              </a:ext>
            </a:extLst>
          </p:cNvPr>
          <p:cNvSpPr>
            <a:spLocks noGrp="1"/>
          </p:cNvSpPr>
          <p:nvPr>
            <p:ph type="pic" sz="quarter" idx="18"/>
          </p:nvPr>
        </p:nvSpPr>
        <p:spPr>
          <a:xfrm>
            <a:off x="1" y="857250"/>
            <a:ext cx="5594461" cy="5143500"/>
          </a:xfrm>
        </p:spPr>
      </p:sp>
      <p:pic>
        <p:nvPicPr>
          <p:cNvPr id="12" name="Picture 11">
            <a:extLst>
              <a:ext uri="{FF2B5EF4-FFF2-40B4-BE49-F238E27FC236}">
                <a16:creationId xmlns:a16="http://schemas.microsoft.com/office/drawing/2014/main" id="{1243B75E-5C2D-4388-8795-719D889F232C}"/>
              </a:ext>
            </a:extLst>
          </p:cNvPr>
          <p:cNvPicPr>
            <a:picLocks noChangeAspect="1"/>
          </p:cNvPicPr>
          <p:nvPr/>
        </p:nvPicPr>
        <p:blipFill>
          <a:blip r:embed="rId3"/>
          <a:stretch>
            <a:fillRect/>
          </a:stretch>
        </p:blipFill>
        <p:spPr>
          <a:xfrm>
            <a:off x="880600" y="1065970"/>
            <a:ext cx="3799312" cy="3566160"/>
          </a:xfrm>
          <a:prstGeom prst="rect">
            <a:avLst/>
          </a:prstGeom>
        </p:spPr>
      </p:pic>
      <p:sp>
        <p:nvSpPr>
          <p:cNvPr id="13" name="TextBox 12">
            <a:extLst>
              <a:ext uri="{FF2B5EF4-FFF2-40B4-BE49-F238E27FC236}">
                <a16:creationId xmlns:a16="http://schemas.microsoft.com/office/drawing/2014/main" id="{B4B44DD7-26F2-4FC5-8C5C-76F7396D91DD}"/>
              </a:ext>
            </a:extLst>
          </p:cNvPr>
          <p:cNvSpPr txBox="1"/>
          <p:nvPr/>
        </p:nvSpPr>
        <p:spPr>
          <a:xfrm>
            <a:off x="513994" y="4970191"/>
            <a:ext cx="4570158" cy="715581"/>
          </a:xfrm>
          <a:prstGeom prst="rect">
            <a:avLst/>
          </a:prstGeom>
          <a:noFill/>
        </p:spPr>
        <p:txBody>
          <a:bodyPr wrap="square" rtlCol="0">
            <a:spAutoFit/>
          </a:bodyPr>
          <a:lstStyle/>
          <a:p>
            <a:r>
              <a:rPr lang="en-US" sz="4050" dirty="0">
                <a:latin typeface="Showcard Gothic" panose="04020904020102020604" pitchFamily="82" charset="0"/>
              </a:rPr>
              <a:t>Enrolling NOW!</a:t>
            </a:r>
          </a:p>
        </p:txBody>
      </p:sp>
      <p:sp>
        <p:nvSpPr>
          <p:cNvPr id="2" name="TextBox 1">
            <a:extLst>
              <a:ext uri="{FF2B5EF4-FFF2-40B4-BE49-F238E27FC236}">
                <a16:creationId xmlns:a16="http://schemas.microsoft.com/office/drawing/2014/main" id="{197C1D48-A7FF-40EE-95FF-457128A7FF0E}"/>
              </a:ext>
            </a:extLst>
          </p:cNvPr>
          <p:cNvSpPr txBox="1"/>
          <p:nvPr/>
        </p:nvSpPr>
        <p:spPr>
          <a:xfrm>
            <a:off x="5594462" y="5600700"/>
            <a:ext cx="3549538" cy="300082"/>
          </a:xfrm>
          <a:prstGeom prst="rect">
            <a:avLst/>
          </a:prstGeom>
          <a:solidFill>
            <a:srgbClr val="4472C4"/>
          </a:solidFill>
        </p:spPr>
        <p:txBody>
          <a:bodyPr wrap="square" rtlCol="0">
            <a:spAutoFit/>
          </a:bodyPr>
          <a:lstStyle/>
          <a:p>
            <a:endParaRPr lang="en-US" sz="1350" dirty="0"/>
          </a:p>
        </p:txBody>
      </p:sp>
      <p:sp>
        <p:nvSpPr>
          <p:cNvPr id="14" name="TextBox 13">
            <a:extLst>
              <a:ext uri="{FF2B5EF4-FFF2-40B4-BE49-F238E27FC236}">
                <a16:creationId xmlns:a16="http://schemas.microsoft.com/office/drawing/2014/main" id="{55491376-F0A0-41C2-92B6-81B6C3BA68CE}"/>
              </a:ext>
            </a:extLst>
          </p:cNvPr>
          <p:cNvSpPr txBox="1"/>
          <p:nvPr/>
        </p:nvSpPr>
        <p:spPr>
          <a:xfrm>
            <a:off x="5663153" y="4944119"/>
            <a:ext cx="494907" cy="300082"/>
          </a:xfrm>
          <a:prstGeom prst="rect">
            <a:avLst/>
          </a:prstGeom>
          <a:solidFill>
            <a:srgbClr val="4472C4"/>
          </a:solidFill>
        </p:spPr>
        <p:txBody>
          <a:bodyPr wrap="square" rtlCol="0">
            <a:spAutoFit/>
          </a:bodyPr>
          <a:lstStyle/>
          <a:p>
            <a:endParaRPr lang="en-US" sz="1350" dirty="0"/>
          </a:p>
        </p:txBody>
      </p:sp>
      <p:grpSp>
        <p:nvGrpSpPr>
          <p:cNvPr id="26" name="Group 25">
            <a:extLst>
              <a:ext uri="{FF2B5EF4-FFF2-40B4-BE49-F238E27FC236}">
                <a16:creationId xmlns:a16="http://schemas.microsoft.com/office/drawing/2014/main" id="{9875C1A9-E5A9-4D43-8EF5-6E410AF5DC42}"/>
              </a:ext>
            </a:extLst>
          </p:cNvPr>
          <p:cNvGrpSpPr/>
          <p:nvPr/>
        </p:nvGrpSpPr>
        <p:grpSpPr>
          <a:xfrm>
            <a:off x="5787134" y="4962719"/>
            <a:ext cx="365894" cy="196761"/>
            <a:chOff x="7716179" y="5473958"/>
            <a:chExt cx="487858" cy="262348"/>
          </a:xfrm>
        </p:grpSpPr>
        <p:sp>
          <p:nvSpPr>
            <p:cNvPr id="4" name="Rectangle 3">
              <a:extLst>
                <a:ext uri="{FF2B5EF4-FFF2-40B4-BE49-F238E27FC236}">
                  <a16:creationId xmlns:a16="http://schemas.microsoft.com/office/drawing/2014/main" id="{D65B6C94-31AF-4CA1-9E0D-B778D27C203C}"/>
                </a:ext>
              </a:extLst>
            </p:cNvPr>
            <p:cNvSpPr/>
            <p:nvPr/>
          </p:nvSpPr>
          <p:spPr>
            <a:xfrm>
              <a:off x="7801740" y="5504639"/>
              <a:ext cx="316736" cy="231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4777A4C4-5112-49E5-B029-204EEDFE40E4}"/>
                </a:ext>
              </a:extLst>
            </p:cNvPr>
            <p:cNvCxnSpPr>
              <a:cxnSpLocks/>
            </p:cNvCxnSpPr>
            <p:nvPr/>
          </p:nvCxnSpPr>
          <p:spPr>
            <a:xfrm>
              <a:off x="7716179" y="5473958"/>
              <a:ext cx="237668" cy="17131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3E92C2-6CDE-4704-924A-F46C14DED357}"/>
                </a:ext>
              </a:extLst>
            </p:cNvPr>
            <p:cNvCxnSpPr>
              <a:cxnSpLocks/>
            </p:cNvCxnSpPr>
            <p:nvPr/>
          </p:nvCxnSpPr>
          <p:spPr>
            <a:xfrm flipV="1">
              <a:off x="7966369" y="5473958"/>
              <a:ext cx="237668" cy="171314"/>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266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endCondLst>
                                    <p:cond evt="onNext" delay="0">
                                      <p:tgtEl>
                                        <p:sldTgt/>
                                      </p:tgtEl>
                                    </p:cond>
                                  </p:endCondLst>
                                  <p:childTnLst>
                                    <p:animClr clrSpc="rgb" dir="cw">
                                      <p:cBhvr override="childStyle">
                                        <p:cTn id="6" dur="250" autoRev="1" fill="remove"/>
                                        <p:tgtEl>
                                          <p:spTgt spid="13">
                                            <p:txEl>
                                              <p:pRg st="0" end="0"/>
                                            </p:txEl>
                                          </p:spTgt>
                                        </p:tgtEl>
                                        <p:attrNameLst>
                                          <p:attrName>style.color</p:attrName>
                                        </p:attrNameLst>
                                      </p:cBhvr>
                                      <p:to>
                                        <a:srgbClr val="FF6699"/>
                                      </p:to>
                                    </p:animClr>
                                    <p:animClr clrSpc="rgb" dir="cw">
                                      <p:cBhvr>
                                        <p:cTn id="7" dur="250" autoRev="1" fill="remove"/>
                                        <p:tgtEl>
                                          <p:spTgt spid="13">
                                            <p:txEl>
                                              <p:pRg st="0" end="0"/>
                                            </p:txEl>
                                          </p:spTgt>
                                        </p:tgtEl>
                                        <p:attrNameLst>
                                          <p:attrName>fillcolor</p:attrName>
                                        </p:attrNameLst>
                                      </p:cBhvr>
                                      <p:to>
                                        <a:srgbClr val="FF6699"/>
                                      </p:to>
                                    </p:animClr>
                                    <p:set>
                                      <p:cBhvr>
                                        <p:cTn id="8" dur="250" autoRev="1" fill="remove"/>
                                        <p:tgtEl>
                                          <p:spTgt spid="13">
                                            <p:txEl>
                                              <p:pRg st="0" end="0"/>
                                            </p:txEl>
                                          </p:spTgt>
                                        </p:tgtEl>
                                        <p:attrNameLst>
                                          <p:attrName>fill.type</p:attrName>
                                        </p:attrNameLst>
                                      </p:cBhvr>
                                      <p:to>
                                        <p:strVal val="solid"/>
                                      </p:to>
                                    </p:set>
                                    <p:set>
                                      <p:cBhvr>
                                        <p:cTn id="9" dur="250" autoRev="1" fill="remove"/>
                                        <p:tgtEl>
                                          <p:spTgt spid="1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2">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4">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8" name="Oval 17">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8" name="Straight Connector 27">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479E9E9D-CA13-464B-B8CE-489FD0BC5A15}"/>
              </a:ext>
            </a:extLst>
          </p:cNvPr>
          <p:cNvPicPr>
            <a:picLocks noChangeAspect="1"/>
          </p:cNvPicPr>
          <p:nvPr/>
        </p:nvPicPr>
        <p:blipFill rotWithShape="1">
          <a:blip r:embed="rId2"/>
          <a:srcRect r="1" b="26622"/>
          <a:stretch/>
        </p:blipFill>
        <p:spPr>
          <a:xfrm>
            <a:off x="469942" y="317578"/>
            <a:ext cx="8138333" cy="3508437"/>
          </a:xfrm>
          <a:prstGeom prst="rect">
            <a:avLst/>
          </a:prstGeom>
        </p:spPr>
      </p:pic>
      <p:grpSp>
        <p:nvGrpSpPr>
          <p:cNvPr id="33" name="Group 32">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4" name="Straight Connector 33">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42" name="Straight Connector 41">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4018137"/>
            <a:ext cx="3426795" cy="2129586"/>
          </a:xfrm>
          <a:noFill/>
        </p:spPr>
        <p:txBody>
          <a:bodyPr vert="horz" lIns="91440" tIns="45720" rIns="91440" bIns="45720" rtlCol="0" anchor="t">
            <a:normAutofit/>
          </a:bodyPr>
          <a:lstStyle/>
          <a:p>
            <a:r>
              <a:rPr lang="en-US" sz="3600" i="1" dirty="0">
                <a:ln w="0"/>
                <a:solidFill>
                  <a:srgbClr val="00FF00"/>
                </a:solidFill>
                <a:effectLst>
                  <a:outerShdw blurRad="38100" dist="19050" dir="2700000" algn="tl" rotWithShape="0">
                    <a:schemeClr val="dk1">
                      <a:alpha val="40000"/>
                    </a:schemeClr>
                  </a:outerShdw>
                </a:effectLst>
              </a:rPr>
              <a:t>Thank you to HD patients, families and care partners</a:t>
            </a:r>
            <a:endParaRPr lang="en-US" sz="3600" i="1" dirty="0">
              <a:solidFill>
                <a:srgbClr val="00FF00"/>
              </a:solidFill>
            </a:endParaRPr>
          </a:p>
        </p:txBody>
      </p:sp>
      <p:sp>
        <p:nvSpPr>
          <p:cNvPr id="8" name="Content Placeholder 17"/>
          <p:cNvSpPr txBox="1">
            <a:spLocks/>
          </p:cNvSpPr>
          <p:nvPr/>
        </p:nvSpPr>
        <p:spPr>
          <a:xfrm>
            <a:off x="4259706" y="4143592"/>
            <a:ext cx="4255578" cy="1412395"/>
          </a:xfrm>
          <a:prstGeom prst="rect">
            <a:avLst/>
          </a:prstGeom>
          <a:noFill/>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1800" b="1" i="1" dirty="0">
                <a:solidFill>
                  <a:schemeClr val="bg1"/>
                </a:solidFill>
              </a:rPr>
              <a:t>We are grateful to The Northern CA Chapter of HDSA and to patients and families with Huntington’s disease for your passion and support for care and research for Huntington’s disease</a:t>
            </a:r>
          </a:p>
        </p:txBody>
      </p:sp>
      <p:sp>
        <p:nvSpPr>
          <p:cNvPr id="3" name="TextBox 2"/>
          <p:cNvSpPr txBox="1"/>
          <p:nvPr/>
        </p:nvSpPr>
        <p:spPr>
          <a:xfrm>
            <a:off x="431548" y="5612060"/>
            <a:ext cx="8482445" cy="1015663"/>
          </a:xfrm>
          <a:prstGeom prst="rect">
            <a:avLst/>
          </a:prstGeom>
          <a:noFill/>
        </p:spPr>
        <p:txBody>
          <a:bodyPr wrap="square" rtlCol="0">
            <a:spAutoFit/>
          </a:bodyPr>
          <a:lstStyle/>
          <a:p>
            <a:pPr algn="ctr">
              <a:spcAft>
                <a:spcPts val="600"/>
              </a:spcAft>
            </a:pPr>
            <a:r>
              <a:rPr lang="en-US" sz="2000" i="1" dirty="0">
                <a:solidFill>
                  <a:srgbClr val="00B0F0"/>
                </a:solidFill>
                <a:latin typeface="Lato" panose="020F0502020204030203" pitchFamily="34" charset="0"/>
              </a:rPr>
              <a:t>Our work in HD has been inspired and generously supported by the Joseph P. Roberson Foundation, The Charles and Margaret Pue Foundation, HDSA, and HD patients and family members</a:t>
            </a:r>
            <a:endParaRPr lang="en-US" sz="2000" dirty="0">
              <a:solidFill>
                <a:srgbClr val="00B0F0"/>
              </a:solidFill>
            </a:endParaRPr>
          </a:p>
        </p:txBody>
      </p:sp>
    </p:spTree>
    <p:extLst>
      <p:ext uri="{BB962C8B-B14F-4D97-AF65-F5344CB8AC3E}">
        <p14:creationId xmlns:p14="http://schemas.microsoft.com/office/powerpoint/2010/main" val="54508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1F75-B4CC-4327-A91B-AC1886183F93}"/>
              </a:ext>
            </a:extLst>
          </p:cNvPr>
          <p:cNvSpPr>
            <a:spLocks noGrp="1"/>
          </p:cNvSpPr>
          <p:nvPr>
            <p:ph type="title"/>
          </p:nvPr>
        </p:nvSpPr>
        <p:spPr>
          <a:xfrm>
            <a:off x="628650" y="237536"/>
            <a:ext cx="7886700" cy="389786"/>
          </a:xfrm>
        </p:spPr>
        <p:txBody>
          <a:bodyPr>
            <a:normAutofit fontScale="90000"/>
          </a:bodyPr>
          <a:lstStyle/>
          <a:p>
            <a:pPr algn="ctr"/>
            <a:r>
              <a:rPr lang="en-US" b="1" dirty="0">
                <a:solidFill>
                  <a:srgbClr val="002060"/>
                </a:solidFill>
              </a:rPr>
              <a:t>Targeting HD Across the Lifespan</a:t>
            </a:r>
          </a:p>
        </p:txBody>
      </p:sp>
      <p:pic>
        <p:nvPicPr>
          <p:cNvPr id="4" name="Content Placeholder 3">
            <a:extLst>
              <a:ext uri="{FF2B5EF4-FFF2-40B4-BE49-F238E27FC236}">
                <a16:creationId xmlns:a16="http://schemas.microsoft.com/office/drawing/2014/main" id="{376E0033-F30E-4C5B-B3AD-784E6711F777}"/>
              </a:ext>
            </a:extLst>
          </p:cNvPr>
          <p:cNvPicPr>
            <a:picLocks noGrp="1" noChangeAspect="1"/>
          </p:cNvPicPr>
          <p:nvPr>
            <p:ph idx="1"/>
          </p:nvPr>
        </p:nvPicPr>
        <p:blipFill>
          <a:blip r:embed="rId2">
            <a:duotone>
              <a:schemeClr val="accent1">
                <a:shade val="45000"/>
                <a:satMod val="135000"/>
              </a:schemeClr>
              <a:prstClr val="white"/>
            </a:duotone>
          </a:blip>
          <a:stretch>
            <a:fillRect/>
          </a:stretch>
        </p:blipFill>
        <p:spPr>
          <a:xfrm>
            <a:off x="1096979" y="754913"/>
            <a:ext cx="6866808" cy="4889167"/>
          </a:xfrm>
          <a:prstGeom prst="rect">
            <a:avLst/>
          </a:prstGeom>
        </p:spPr>
      </p:pic>
      <p:pic>
        <p:nvPicPr>
          <p:cNvPr id="5" name="Picture 4">
            <a:extLst>
              <a:ext uri="{FF2B5EF4-FFF2-40B4-BE49-F238E27FC236}">
                <a16:creationId xmlns:a16="http://schemas.microsoft.com/office/drawing/2014/main" id="{A74475DD-A6A6-4C3E-8C65-1A8C96B507E5}"/>
              </a:ext>
            </a:extLst>
          </p:cNvPr>
          <p:cNvPicPr>
            <a:picLocks noChangeAspect="1"/>
          </p:cNvPicPr>
          <p:nvPr/>
        </p:nvPicPr>
        <p:blipFill rotWithShape="1">
          <a:blip r:embed="rId3"/>
          <a:srcRect l="14213" t="3590" r="3215" b="25928"/>
          <a:stretch/>
        </p:blipFill>
        <p:spPr>
          <a:xfrm>
            <a:off x="2285997" y="4815013"/>
            <a:ext cx="4837818" cy="1913315"/>
          </a:xfrm>
          <a:prstGeom prst="rect">
            <a:avLst/>
          </a:prstGeom>
          <a:ln w="38100">
            <a:solidFill>
              <a:srgbClr val="0070C0"/>
            </a:solidFill>
          </a:ln>
        </p:spPr>
      </p:pic>
      <p:pic>
        <p:nvPicPr>
          <p:cNvPr id="7" name="Picture 6">
            <a:extLst>
              <a:ext uri="{FF2B5EF4-FFF2-40B4-BE49-F238E27FC236}">
                <a16:creationId xmlns:a16="http://schemas.microsoft.com/office/drawing/2014/main" id="{6F94A984-FBAC-43F6-ACD1-6E14180D6FE4}"/>
              </a:ext>
            </a:extLst>
          </p:cNvPr>
          <p:cNvPicPr>
            <a:picLocks noChangeAspect="1"/>
          </p:cNvPicPr>
          <p:nvPr/>
        </p:nvPicPr>
        <p:blipFill>
          <a:blip r:embed="rId4">
            <a:duotone>
              <a:prstClr val="black"/>
              <a:schemeClr val="accent6">
                <a:tint val="45000"/>
                <a:satMod val="400000"/>
              </a:schemeClr>
            </a:duotone>
          </a:blip>
          <a:stretch>
            <a:fillRect/>
          </a:stretch>
        </p:blipFill>
        <p:spPr>
          <a:xfrm>
            <a:off x="138640" y="2150757"/>
            <a:ext cx="980020" cy="1075538"/>
          </a:xfrm>
          <a:prstGeom prst="rect">
            <a:avLst/>
          </a:prstGeom>
        </p:spPr>
      </p:pic>
      <p:pic>
        <p:nvPicPr>
          <p:cNvPr id="6" name="Picture 5">
            <a:extLst>
              <a:ext uri="{FF2B5EF4-FFF2-40B4-BE49-F238E27FC236}">
                <a16:creationId xmlns:a16="http://schemas.microsoft.com/office/drawing/2014/main" id="{27CBA8D2-134F-4E79-8AEC-72D701E49845}"/>
              </a:ext>
            </a:extLst>
          </p:cNvPr>
          <p:cNvPicPr>
            <a:picLocks noChangeAspect="1"/>
          </p:cNvPicPr>
          <p:nvPr/>
        </p:nvPicPr>
        <p:blipFill>
          <a:blip r:embed="rId5"/>
          <a:stretch>
            <a:fillRect/>
          </a:stretch>
        </p:blipFill>
        <p:spPr>
          <a:xfrm rot="20168788">
            <a:off x="7601093" y="1986578"/>
            <a:ext cx="1344059" cy="1403897"/>
          </a:xfrm>
          <a:prstGeom prst="rect">
            <a:avLst/>
          </a:prstGeom>
        </p:spPr>
      </p:pic>
    </p:spTree>
    <p:extLst>
      <p:ext uri="{BB962C8B-B14F-4D97-AF65-F5344CB8AC3E}">
        <p14:creationId xmlns:p14="http://schemas.microsoft.com/office/powerpoint/2010/main" val="114459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C30B5-DAF4-443D-B045-324B34A4D194}"/>
              </a:ext>
            </a:extLst>
          </p:cNvPr>
          <p:cNvSpPr>
            <a:spLocks noGrp="1"/>
          </p:cNvSpPr>
          <p:nvPr>
            <p:ph type="title"/>
          </p:nvPr>
        </p:nvSpPr>
        <p:spPr>
          <a:xfrm>
            <a:off x="389658" y="621792"/>
            <a:ext cx="3886128" cy="5504688"/>
          </a:xfrm>
        </p:spPr>
        <p:txBody>
          <a:bodyPr>
            <a:normAutofit/>
          </a:bodyPr>
          <a:lstStyle/>
          <a:p>
            <a:r>
              <a:rPr lang="en-US" sz="4200" dirty="0"/>
              <a:t>Challenges in research progress</a:t>
            </a:r>
          </a:p>
        </p:txBody>
      </p:sp>
      <p:sp>
        <p:nvSpPr>
          <p:cNvPr id="9" name="Rectangle 8">
            <a:extLst>
              <a:ext uri="{FF2B5EF4-FFF2-40B4-BE49-F238E27FC236}">
                <a16:creationId xmlns:a16="http://schemas.microsoft.com/office/drawing/2014/main" id="{2F56F8EA-3356-4455-9899-320874F6E4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593"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D25C7927-6D21-44F4-A812-5295A69EB382}"/>
              </a:ext>
            </a:extLst>
          </p:cNvPr>
          <p:cNvGraphicFramePr>
            <a:graphicFrameLocks noGrp="1"/>
          </p:cNvGraphicFramePr>
          <p:nvPr>
            <p:ph idx="1"/>
            <p:extLst>
              <p:ext uri="{D42A27DB-BD31-4B8C-83A1-F6EECF244321}">
                <p14:modId xmlns:p14="http://schemas.microsoft.com/office/powerpoint/2010/main" val="2119953151"/>
              </p:ext>
            </p:extLst>
          </p:nvPr>
        </p:nvGraphicFramePr>
        <p:xfrm>
          <a:off x="4574286" y="621792"/>
          <a:ext cx="394335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164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BC30B5-DAF4-443D-B045-324B34A4D194}"/>
              </a:ext>
            </a:extLst>
          </p:cNvPr>
          <p:cNvSpPr>
            <a:spLocks noGrp="1"/>
          </p:cNvSpPr>
          <p:nvPr>
            <p:ph type="title"/>
          </p:nvPr>
        </p:nvSpPr>
        <p:spPr>
          <a:xfrm>
            <a:off x="707457" y="712269"/>
            <a:ext cx="2528249" cy="5502264"/>
          </a:xfrm>
        </p:spPr>
        <p:txBody>
          <a:bodyPr>
            <a:normAutofit/>
          </a:bodyPr>
          <a:lstStyle/>
          <a:p>
            <a:r>
              <a:rPr lang="en-US">
                <a:solidFill>
                  <a:srgbClr val="FFFFFF"/>
                </a:solidFill>
              </a:rPr>
              <a:t>Strengths in research progress</a:t>
            </a: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38912"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25C7927-6D21-44F4-A812-5295A69EB382}"/>
              </a:ext>
            </a:extLst>
          </p:cNvPr>
          <p:cNvGraphicFramePr>
            <a:graphicFrameLocks noGrp="1"/>
          </p:cNvGraphicFramePr>
          <p:nvPr>
            <p:ph idx="1"/>
            <p:extLst>
              <p:ext uri="{D42A27DB-BD31-4B8C-83A1-F6EECF244321}">
                <p14:modId xmlns:p14="http://schemas.microsoft.com/office/powerpoint/2010/main" val="478635021"/>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3637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CAA6D74-EA8D-420C-BA9A-6B370263C932}"/>
              </a:ext>
            </a:extLst>
          </p:cNvPr>
          <p:cNvPicPr>
            <a:picLocks noChangeAspect="1"/>
          </p:cNvPicPr>
          <p:nvPr/>
        </p:nvPicPr>
        <p:blipFill rotWithShape="1">
          <a:blip r:embed="rId2"/>
          <a:srcRect l="2551" r="6" b="6"/>
          <a:stretch/>
        </p:blipFill>
        <p:spPr>
          <a:xfrm>
            <a:off x="20" y="-6235"/>
            <a:ext cx="244153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1" name="Picture 10">
            <a:extLst>
              <a:ext uri="{FF2B5EF4-FFF2-40B4-BE49-F238E27FC236}">
                <a16:creationId xmlns:a16="http://schemas.microsoft.com/office/drawing/2014/main" id="{3C74498A-B27A-4B00-9F1F-8F5BA8D7393F}"/>
              </a:ext>
            </a:extLst>
          </p:cNvPr>
          <p:cNvPicPr>
            <a:picLocks noChangeAspect="1"/>
          </p:cNvPicPr>
          <p:nvPr/>
        </p:nvPicPr>
        <p:blipFill rotWithShape="1">
          <a:blip r:embed="rId3"/>
          <a:srcRect l="17334" r="1552" b="-2"/>
          <a:stretch/>
        </p:blipFill>
        <p:spPr>
          <a:xfrm>
            <a:off x="5536407" y="10"/>
            <a:ext cx="3607593"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7" name="Picture 6">
            <a:extLst>
              <a:ext uri="{FF2B5EF4-FFF2-40B4-BE49-F238E27FC236}">
                <a16:creationId xmlns:a16="http://schemas.microsoft.com/office/drawing/2014/main" id="{799FE27F-1BDB-45E4-B6FD-7B9641BE482C}"/>
              </a:ext>
            </a:extLst>
          </p:cNvPr>
          <p:cNvPicPr>
            <a:picLocks noChangeAspect="1"/>
          </p:cNvPicPr>
          <p:nvPr/>
        </p:nvPicPr>
        <p:blipFill rotWithShape="1">
          <a:blip r:embed="rId4"/>
          <a:srcRect t="9169" r="1" b="1"/>
          <a:stretch/>
        </p:blipFill>
        <p:spPr>
          <a:xfrm>
            <a:off x="3506652" y="-6235"/>
            <a:ext cx="2758363"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8" name="Picture 7">
            <a:extLst>
              <a:ext uri="{FF2B5EF4-FFF2-40B4-BE49-F238E27FC236}">
                <a16:creationId xmlns:a16="http://schemas.microsoft.com/office/drawing/2014/main" id="{DA074CDA-8079-4947-9193-577DCD7EB902}"/>
              </a:ext>
            </a:extLst>
          </p:cNvPr>
          <p:cNvPicPr>
            <a:picLocks noChangeAspect="1"/>
          </p:cNvPicPr>
          <p:nvPr/>
        </p:nvPicPr>
        <p:blipFill rotWithShape="1">
          <a:blip r:embed="rId5"/>
          <a:srcRect l="22470" r="14542" b="2"/>
          <a:stretch/>
        </p:blipFill>
        <p:spPr>
          <a:xfrm>
            <a:off x="20" y="2660089"/>
            <a:ext cx="534187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33"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14787" y="2660089"/>
            <a:ext cx="5129213"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262F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66F74E-80E1-4B17-94A3-34B5E9D611A6}"/>
              </a:ext>
            </a:extLst>
          </p:cNvPr>
          <p:cNvSpPr>
            <a:spLocks noGrp="1"/>
          </p:cNvSpPr>
          <p:nvPr>
            <p:ph type="title"/>
          </p:nvPr>
        </p:nvSpPr>
        <p:spPr>
          <a:xfrm>
            <a:off x="4964373" y="4189864"/>
            <a:ext cx="3748015" cy="2163872"/>
          </a:xfrm>
        </p:spPr>
        <p:txBody>
          <a:bodyPr vert="horz" lIns="91440" tIns="45720" rIns="91440" bIns="45720" rtlCol="0" anchor="t">
            <a:normAutofit/>
          </a:bodyPr>
          <a:lstStyle/>
          <a:p>
            <a:pPr algn="r"/>
            <a:r>
              <a:rPr lang="en-US" sz="3800" kern="1200">
                <a:solidFill>
                  <a:srgbClr val="FFFFFF"/>
                </a:solidFill>
                <a:latin typeface="+mj-lt"/>
                <a:ea typeface="+mj-ea"/>
                <a:cs typeface="+mj-cs"/>
              </a:rPr>
              <a:t>1. Targeting the effects of mutant huntingtin</a:t>
            </a:r>
          </a:p>
        </p:txBody>
      </p:sp>
      <p:pic>
        <p:nvPicPr>
          <p:cNvPr id="6" name="Picture 5">
            <a:extLst>
              <a:ext uri="{FF2B5EF4-FFF2-40B4-BE49-F238E27FC236}">
                <a16:creationId xmlns:a16="http://schemas.microsoft.com/office/drawing/2014/main" id="{284119F1-B2B6-4D82-84ED-159A4A33F0E6}"/>
              </a:ext>
            </a:extLst>
          </p:cNvPr>
          <p:cNvPicPr>
            <a:picLocks noChangeAspect="1"/>
          </p:cNvPicPr>
          <p:nvPr/>
        </p:nvPicPr>
        <p:blipFill rotWithShape="1">
          <a:blip r:embed="rId6"/>
          <a:srcRect t="1076" r="8" b="2572"/>
          <a:stretch/>
        </p:blipFill>
        <p:spPr>
          <a:xfrm>
            <a:off x="1696476" y="10"/>
            <a:ext cx="2545457"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14" name="TextBox 13">
            <a:extLst>
              <a:ext uri="{FF2B5EF4-FFF2-40B4-BE49-F238E27FC236}">
                <a16:creationId xmlns:a16="http://schemas.microsoft.com/office/drawing/2014/main" id="{20AD94BD-C95B-4C09-B163-8BFE5F38F6A7}"/>
              </a:ext>
            </a:extLst>
          </p:cNvPr>
          <p:cNvSpPr txBox="1"/>
          <p:nvPr/>
        </p:nvSpPr>
        <p:spPr>
          <a:xfrm>
            <a:off x="6651884" y="1992748"/>
            <a:ext cx="1052623"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DNA</a:t>
            </a:r>
          </a:p>
        </p:txBody>
      </p:sp>
      <p:sp>
        <p:nvSpPr>
          <p:cNvPr id="27" name="TextBox 26">
            <a:extLst>
              <a:ext uri="{FF2B5EF4-FFF2-40B4-BE49-F238E27FC236}">
                <a16:creationId xmlns:a16="http://schemas.microsoft.com/office/drawing/2014/main" id="{9962B647-585C-40BD-BBE4-ED9B9007560E}"/>
              </a:ext>
            </a:extLst>
          </p:cNvPr>
          <p:cNvSpPr txBox="1"/>
          <p:nvPr/>
        </p:nvSpPr>
        <p:spPr>
          <a:xfrm>
            <a:off x="2237959" y="1958582"/>
            <a:ext cx="1052623"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dirty="0"/>
              <a:t>Immune System</a:t>
            </a:r>
          </a:p>
        </p:txBody>
      </p:sp>
      <p:sp>
        <p:nvSpPr>
          <p:cNvPr id="29" name="TextBox 28">
            <a:extLst>
              <a:ext uri="{FF2B5EF4-FFF2-40B4-BE49-F238E27FC236}">
                <a16:creationId xmlns:a16="http://schemas.microsoft.com/office/drawing/2014/main" id="{C68C56E0-D1D6-4AA4-A558-BCE3A5F7AC30}"/>
              </a:ext>
            </a:extLst>
          </p:cNvPr>
          <p:cNvSpPr txBox="1"/>
          <p:nvPr/>
        </p:nvSpPr>
        <p:spPr>
          <a:xfrm>
            <a:off x="278023" y="6030570"/>
            <a:ext cx="1418453"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Brain Synapses</a:t>
            </a:r>
          </a:p>
        </p:txBody>
      </p:sp>
      <p:sp>
        <p:nvSpPr>
          <p:cNvPr id="30" name="TextBox 29">
            <a:extLst>
              <a:ext uri="{FF2B5EF4-FFF2-40B4-BE49-F238E27FC236}">
                <a16:creationId xmlns:a16="http://schemas.microsoft.com/office/drawing/2014/main" id="{3CBC6A82-E9B4-41CE-B283-7B53082E4987}"/>
              </a:ext>
            </a:extLst>
          </p:cNvPr>
          <p:cNvSpPr txBox="1"/>
          <p:nvPr/>
        </p:nvSpPr>
        <p:spPr>
          <a:xfrm>
            <a:off x="452672" y="1933044"/>
            <a:ext cx="105262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RNA</a:t>
            </a:r>
          </a:p>
        </p:txBody>
      </p:sp>
      <p:sp>
        <p:nvSpPr>
          <p:cNvPr id="31" name="TextBox 30">
            <a:extLst>
              <a:ext uri="{FF2B5EF4-FFF2-40B4-BE49-F238E27FC236}">
                <a16:creationId xmlns:a16="http://schemas.microsoft.com/office/drawing/2014/main" id="{5FA3462B-6A1D-465E-AD1F-D8D7718B717F}"/>
              </a:ext>
            </a:extLst>
          </p:cNvPr>
          <p:cNvSpPr txBox="1"/>
          <p:nvPr/>
        </p:nvSpPr>
        <p:spPr>
          <a:xfrm>
            <a:off x="3861830" y="2075919"/>
            <a:ext cx="1319105"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Stem Cells</a:t>
            </a:r>
          </a:p>
        </p:txBody>
      </p:sp>
    </p:spTree>
    <p:extLst>
      <p:ext uri="{BB962C8B-B14F-4D97-AF65-F5344CB8AC3E}">
        <p14:creationId xmlns:p14="http://schemas.microsoft.com/office/powerpoint/2010/main" val="172799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animBg="1"/>
      <p:bldP spid="29" grpId="0" animBg="1"/>
      <p:bldP spid="30" grpId="0" animBg="1"/>
      <p:bldP spid="3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TotalTime>
  <Words>3319</Words>
  <Application>Microsoft Office PowerPoint</Application>
  <PresentationFormat>On-screen Show (4:3)</PresentationFormat>
  <Paragraphs>353</Paragraphs>
  <Slides>53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Berlin Sans FB Demi</vt:lpstr>
      <vt:lpstr>Calibri</vt:lpstr>
      <vt:lpstr>Calibri Light</vt:lpstr>
      <vt:lpstr>Lato</vt:lpstr>
      <vt:lpstr>Showcard Gothic</vt:lpstr>
      <vt:lpstr>Office Theme</vt:lpstr>
      <vt:lpstr>PowerPoint Presentation</vt:lpstr>
      <vt:lpstr>Disclosures</vt:lpstr>
      <vt:lpstr>Outline</vt:lpstr>
      <vt:lpstr>The Challenge in finding treatments for HD</vt:lpstr>
      <vt:lpstr>PowerPoint Presentation</vt:lpstr>
      <vt:lpstr>Targeting HD Across the Lifespan</vt:lpstr>
      <vt:lpstr>Challenges in research progress</vt:lpstr>
      <vt:lpstr>Strengths in research progress</vt:lpstr>
      <vt:lpstr>1. Targeting the effects of mutant huntingtin</vt:lpstr>
      <vt:lpstr>2. Delivering the therapy to the brain </vt:lpstr>
      <vt:lpstr>3. Anticipating side effects</vt:lpstr>
      <vt:lpstr>4. Measuring effectiveness</vt:lpstr>
      <vt:lpstr>Where are we now?</vt:lpstr>
      <vt:lpstr>A word about the COVID-19 pandemic and HD research studies</vt:lpstr>
      <vt:lpstr>PowerPoint Presentation</vt:lpstr>
      <vt:lpstr>Huntingtin-lowering therapies</vt:lpstr>
      <vt:lpstr>Biggest news in HD research since 1993…. Anti-sense Oligonucleotides (ASO)</vt:lpstr>
      <vt:lpstr>Intra-thecal delivery: spinal tap</vt:lpstr>
      <vt:lpstr>PowerPoint Presentation</vt:lpstr>
      <vt:lpstr>Study results</vt:lpstr>
      <vt:lpstr>PowerPoint Presentation</vt:lpstr>
      <vt:lpstr>Generation HD1 Study</vt:lpstr>
      <vt:lpstr>Generation HD1 Study</vt:lpstr>
      <vt:lpstr>Generation HD1 Study</vt:lpstr>
      <vt:lpstr>Generation HD1 Study</vt:lpstr>
      <vt:lpstr>Another approach: Allele-specific ASO</vt:lpstr>
      <vt:lpstr>Taking advantage of SNPs:  Allele-specific ASO</vt:lpstr>
      <vt:lpstr> HD SNP1 and SNP2 are found in about 2/3rds of HD patients</vt:lpstr>
      <vt:lpstr>PRECISION HD Trials WVE-HDSNP2-001 </vt:lpstr>
      <vt:lpstr>PRECISION HD Trials WVE-HDSNP2-001 </vt:lpstr>
      <vt:lpstr>AAV5-miHTT = AMT-130</vt:lpstr>
      <vt:lpstr>AAV5-miHTT = AMT-130</vt:lpstr>
      <vt:lpstr>AMT-130 Study</vt:lpstr>
      <vt:lpstr>AMT-130 Study</vt:lpstr>
      <vt:lpstr>Delivery of AMT-130: Neurosurgical delivery with Interventional MRI </vt:lpstr>
      <vt:lpstr>Currently enrolling HD clinical trials and observational studies</vt:lpstr>
      <vt:lpstr>What is the KINECT-HD Study?</vt:lpstr>
      <vt:lpstr>What is valbenazine?</vt:lpstr>
      <vt:lpstr>What are the most common side effects from valbenazine?</vt:lpstr>
      <vt:lpstr>Who can participate?</vt:lpstr>
      <vt:lpstr>How long is the study?</vt:lpstr>
      <vt:lpstr>How is the study drug administered?</vt:lpstr>
      <vt:lpstr>PowerPoint Presentation</vt:lpstr>
      <vt:lpstr>Where is this study taking place and how do I find  a  study site?</vt:lpstr>
      <vt:lpstr>PowerPoint Presentation</vt:lpstr>
      <vt:lpstr>ChANGE HD </vt:lpstr>
      <vt:lpstr>Goals of ChANGE HD</vt:lpstr>
      <vt:lpstr>Briefly:  Why is it so important to consider brain development up to age 30?</vt:lpstr>
      <vt:lpstr> New for ChANGE HD</vt:lpstr>
      <vt:lpstr> New for ChANGE HD</vt:lpstr>
      <vt:lpstr>Participation</vt:lpstr>
      <vt:lpstr>PowerPoint Presentation</vt:lpstr>
      <vt:lpstr>Thank you to HD patients, families and care partners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 Wheelock</dc:creator>
  <cp:lastModifiedBy>Vicki Wheelock</cp:lastModifiedBy>
  <cp:revision>7</cp:revision>
  <dcterms:created xsi:type="dcterms:W3CDTF">2020-08-29T05:25:31Z</dcterms:created>
  <dcterms:modified xsi:type="dcterms:W3CDTF">2020-08-29T19:40:49Z</dcterms:modified>
</cp:coreProperties>
</file>